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5" r:id="rId3"/>
    <p:sldId id="263" r:id="rId4"/>
    <p:sldId id="264" r:id="rId5"/>
    <p:sldId id="266" r:id="rId6"/>
    <p:sldId id="270" r:id="rId7"/>
    <p:sldId id="271" r:id="rId8"/>
    <p:sldId id="267" r:id="rId9"/>
    <p:sldId id="273" r:id="rId10"/>
    <p:sldId id="269" r:id="rId11"/>
    <p:sldId id="268" r:id="rId12"/>
    <p:sldId id="272" r:id="rId13"/>
    <p:sldId id="257" r:id="rId14"/>
    <p:sldId id="258" r:id="rId15"/>
    <p:sldId id="259" r:id="rId16"/>
    <p:sldId id="261" r:id="rId17"/>
    <p:sldId id="260"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0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C3B4276-73B6-4C3F-A01D-DA961303FBBD}" type="datetimeFigureOut">
              <a:rPr lang="en-GB" smtClean="0"/>
              <a:t>07/03/2021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3203117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3B4276-73B6-4C3F-A01D-DA961303FBBD}" type="datetimeFigureOut">
              <a:rPr lang="en-GB" smtClean="0"/>
              <a:t>07/03/2021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196058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3B4276-73B6-4C3F-A01D-DA961303FBBD}" type="datetimeFigureOut">
              <a:rPr lang="en-GB" smtClean="0"/>
              <a:t>07/03/2021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2676508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3B4276-73B6-4C3F-A01D-DA961303FBBD}" type="datetimeFigureOut">
              <a:rPr lang="en-GB" smtClean="0"/>
              <a:t>07/03/2021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2012889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3B4276-73B6-4C3F-A01D-DA961303FBBD}" type="datetimeFigureOut">
              <a:rPr lang="en-GB" smtClean="0"/>
              <a:t>07/03/2021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527336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C3B4276-73B6-4C3F-A01D-DA961303FBBD}" type="datetimeFigureOut">
              <a:rPr lang="en-GB" smtClean="0"/>
              <a:t>07/03/2021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367716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C3B4276-73B6-4C3F-A01D-DA961303FBBD}" type="datetimeFigureOut">
              <a:rPr lang="en-GB" smtClean="0"/>
              <a:t>07/03/2021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336665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C3B4276-73B6-4C3F-A01D-DA961303FBBD}" type="datetimeFigureOut">
              <a:rPr lang="en-GB" smtClean="0"/>
              <a:t>07/03/2021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2428755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B4276-73B6-4C3F-A01D-DA961303FBBD}" type="datetimeFigureOut">
              <a:rPr lang="en-GB" smtClean="0"/>
              <a:t>07/03/2021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245449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B4276-73B6-4C3F-A01D-DA961303FBBD}" type="datetimeFigureOut">
              <a:rPr lang="en-GB" smtClean="0"/>
              <a:t>07/03/2021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1358456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B4276-73B6-4C3F-A01D-DA961303FBBD}" type="datetimeFigureOut">
              <a:rPr lang="en-GB" smtClean="0"/>
              <a:t>07/03/2021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2A9C1B-045E-432F-A7EA-767BA85E8826}" type="slidenum">
              <a:rPr lang="en-GB" smtClean="0"/>
              <a:t>‹#›</a:t>
            </a:fld>
            <a:endParaRPr lang="en-GB"/>
          </a:p>
        </p:txBody>
      </p:sp>
    </p:spTree>
    <p:extLst>
      <p:ext uri="{BB962C8B-B14F-4D97-AF65-F5344CB8AC3E}">
        <p14:creationId xmlns:p14="http://schemas.microsoft.com/office/powerpoint/2010/main" val="394986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B4276-73B6-4C3F-A01D-DA961303FBBD}" type="datetimeFigureOut">
              <a:rPr lang="en-GB" smtClean="0"/>
              <a:t>07/03/2021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A9C1B-045E-432F-A7EA-767BA85E8826}" type="slidenum">
              <a:rPr lang="en-GB" smtClean="0"/>
              <a:t>‹#›</a:t>
            </a:fld>
            <a:endParaRPr lang="en-GB"/>
          </a:p>
        </p:txBody>
      </p:sp>
    </p:spTree>
    <p:extLst>
      <p:ext uri="{BB962C8B-B14F-4D97-AF65-F5344CB8AC3E}">
        <p14:creationId xmlns:p14="http://schemas.microsoft.com/office/powerpoint/2010/main" val="829373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09600"/>
            <a:ext cx="7772400" cy="3170099"/>
          </a:xfrm>
          <a:prstGeom prst="rect">
            <a:avLst/>
          </a:prstGeom>
        </p:spPr>
        <p:txBody>
          <a:bodyPr wrap="square">
            <a:spAutoFit/>
          </a:bodyPr>
          <a:lstStyle/>
          <a:p>
            <a:r>
              <a:rPr lang="en-US" sz="3600" dirty="0" smtClean="0">
                <a:solidFill>
                  <a:srgbClr val="C00000"/>
                </a:solidFill>
              </a:rPr>
              <a:t>           What </a:t>
            </a:r>
            <a:r>
              <a:rPr lang="en-US" sz="3600" dirty="0">
                <a:solidFill>
                  <a:srgbClr val="C00000"/>
                </a:solidFill>
              </a:rPr>
              <a:t>is the Photoelectric </a:t>
            </a:r>
            <a:r>
              <a:rPr lang="en-US" sz="3600" dirty="0" smtClean="0">
                <a:solidFill>
                  <a:srgbClr val="C00000"/>
                </a:solidFill>
              </a:rPr>
              <a:t>Effect</a:t>
            </a:r>
          </a:p>
          <a:p>
            <a:endParaRPr lang="en-US" sz="3600" dirty="0" smtClean="0">
              <a:solidFill>
                <a:srgbClr val="C00000"/>
              </a:solidFill>
            </a:endParaRPr>
          </a:p>
          <a:p>
            <a:pPr algn="just"/>
            <a:r>
              <a:rPr lang="en-US" sz="3200" b="1" dirty="0" smtClean="0"/>
              <a:t>The </a:t>
            </a:r>
            <a:r>
              <a:rPr lang="en-US" sz="3200" b="1" dirty="0"/>
              <a:t>photoelectric effect is a phenomenon in which electrons are ejected from the surface of a metal when light is incident on it. </a:t>
            </a:r>
            <a:endParaRPr lang="en-US" sz="3200" b="1" dirty="0" smtClean="0"/>
          </a:p>
          <a:p>
            <a:pPr algn="just"/>
            <a:endParaRPr lang="en-US" sz="3200" b="1" dirty="0" smtClean="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897" y="3505200"/>
            <a:ext cx="7010400" cy="305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5392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77724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709" y="2147751"/>
            <a:ext cx="4572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33600"/>
            <a:ext cx="4953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196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7010400"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85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69342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712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181100"/>
            <a:ext cx="64389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933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1243013"/>
            <a:ext cx="63341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17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57300"/>
            <a:ext cx="62865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231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0-07-06 20-37-33-964.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0"/>
            <a:ext cx="9144000" cy="5715000"/>
          </a:xfrm>
          <a:prstGeom prst="rect">
            <a:avLst/>
          </a:prstGeom>
        </p:spPr>
      </p:pic>
    </p:spTree>
    <p:extLst>
      <p:ext uri="{BB962C8B-B14F-4D97-AF65-F5344CB8AC3E}">
        <p14:creationId xmlns:p14="http://schemas.microsoft.com/office/powerpoint/2010/main" val="1161088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0-07-06 20-32-01-81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286500"/>
          </a:xfrm>
          <a:prstGeom prst="rect">
            <a:avLst/>
          </a:prstGeom>
        </p:spPr>
      </p:pic>
    </p:spTree>
    <p:extLst>
      <p:ext uri="{BB962C8B-B14F-4D97-AF65-F5344CB8AC3E}">
        <p14:creationId xmlns:p14="http://schemas.microsoft.com/office/powerpoint/2010/main" val="1806656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457200"/>
                <a:ext cx="7620000" cy="1837298"/>
              </a:xfrm>
              <a:prstGeom prst="rect">
                <a:avLst/>
              </a:prstGeom>
            </p:spPr>
            <p:txBody>
              <a:bodyPr wrap="square">
                <a:spAutoFit/>
              </a:bodyPr>
              <a:lstStyle/>
              <a:p>
                <a:pPr algn="just"/>
                <a:r>
                  <a:rPr lang="en-GB" sz="2800" b="1" dirty="0" smtClean="0">
                    <a:solidFill>
                      <a:srgbClr val="C00000"/>
                    </a:solidFill>
                  </a:rPr>
                  <a:t>Ex-1:  A  photon is incident on potassium surface with 4000</a:t>
                </a:r>
                <a14:m>
                  <m:oMath xmlns:m="http://schemas.openxmlformats.org/officeDocument/2006/math">
                    <m:r>
                      <a:rPr lang="en-GB" sz="2800" b="1">
                        <a:solidFill>
                          <a:srgbClr val="C00000"/>
                        </a:solidFill>
                        <a:latin typeface="Cambria Math"/>
                      </a:rPr>
                      <m:t> Å</m:t>
                    </m:r>
                  </m:oMath>
                </a14:m>
                <a:r>
                  <a:rPr lang="en-GB" sz="2800" b="1" dirty="0">
                    <a:solidFill>
                      <a:srgbClr val="C00000"/>
                    </a:solidFill>
                  </a:rPr>
                  <a:t> wavelength . </a:t>
                </a:r>
                <a:r>
                  <a:rPr lang="en-GB" sz="2800" b="1" dirty="0" smtClean="0">
                    <a:solidFill>
                      <a:srgbClr val="C00000"/>
                    </a:solidFill>
                  </a:rPr>
                  <a:t>Calculate </a:t>
                </a:r>
                <a:r>
                  <a:rPr lang="en-GB" sz="2800" b="1" dirty="0">
                    <a:solidFill>
                      <a:srgbClr val="C00000"/>
                    </a:solidFill>
                  </a:rPr>
                  <a:t>the kinetic energy of the ejected electron where the work function of potassium metal  is 2.2 eV. </a:t>
                </a:r>
              </a:p>
            </p:txBody>
          </p:sp>
        </mc:Choice>
        <mc:Fallback xmlns="">
          <p:sp>
            <p:nvSpPr>
              <p:cNvPr id="2" name="Rectangle 1"/>
              <p:cNvSpPr>
                <a:spLocks noRot="1" noChangeAspect="1" noMove="1" noResize="1" noEditPoints="1" noAdjustHandles="1" noChangeArrowheads="1" noChangeShapeType="1" noTextEdit="1"/>
              </p:cNvSpPr>
              <p:nvPr/>
            </p:nvSpPr>
            <p:spPr>
              <a:xfrm>
                <a:off x="685800" y="457200"/>
                <a:ext cx="7620000" cy="1837298"/>
              </a:xfrm>
              <a:prstGeom prst="rect">
                <a:avLst/>
              </a:prstGeom>
              <a:blipFill rotWithShape="1">
                <a:blip r:embed="rId2"/>
                <a:stretch>
                  <a:fillRect l="-1680" t="-2990" r="-1600" b="-86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85800" y="2294498"/>
                <a:ext cx="7467600" cy="1961499"/>
              </a:xfrm>
              <a:prstGeom prst="rect">
                <a:avLst/>
              </a:prstGeom>
            </p:spPr>
            <p:txBody>
              <a:bodyPr wrap="square">
                <a:spAutoFit/>
              </a:bodyPr>
              <a:lstStyle/>
              <a:p>
                <a:r>
                  <a:rPr lang="en-GB" sz="2800" dirty="0"/>
                  <a:t>Solution: we know  </a:t>
                </a:r>
                <a14:m>
                  <m:oMath xmlns:m="http://schemas.openxmlformats.org/officeDocument/2006/math">
                    <m:r>
                      <a:rPr lang="en-GB" sz="2800" i="1">
                        <a:latin typeface="Cambria Math"/>
                      </a:rPr>
                      <m:t>𝐸</m:t>
                    </m:r>
                    <m:r>
                      <a:rPr lang="en-GB" sz="2800" i="1">
                        <a:latin typeface="Cambria Math"/>
                      </a:rPr>
                      <m:t>=</m:t>
                    </m:r>
                    <m:r>
                      <a:rPr lang="en-GB" sz="2800" i="1">
                        <a:latin typeface="Cambria Math"/>
                      </a:rPr>
                      <m:t>h</m:t>
                    </m:r>
                    <m:sSub>
                      <m:sSubPr>
                        <m:ctrlPr>
                          <a:rPr lang="en-GB" sz="2800" i="1">
                            <a:latin typeface="Cambria Math"/>
                          </a:rPr>
                        </m:ctrlPr>
                      </m:sSubPr>
                      <m:e>
                        <m:r>
                          <a:rPr lang="en-GB" sz="2800" i="1">
                            <a:latin typeface="Cambria Math"/>
                          </a:rPr>
                          <m:t>𝜈</m:t>
                        </m:r>
                      </m:e>
                      <m:sub>
                        <m:r>
                          <a:rPr lang="en-GB" sz="2800" i="1">
                            <a:latin typeface="Cambria Math"/>
                          </a:rPr>
                          <m:t>0</m:t>
                        </m:r>
                      </m:sub>
                    </m:sSub>
                    <m:r>
                      <a:rPr lang="en-GB" sz="2800" i="1">
                        <a:latin typeface="Cambria Math"/>
                      </a:rPr>
                      <m:t>+</m:t>
                    </m:r>
                    <m:f>
                      <m:fPr>
                        <m:ctrlPr>
                          <a:rPr lang="en-GB" sz="2800" i="1">
                            <a:latin typeface="Cambria Math"/>
                          </a:rPr>
                        </m:ctrlPr>
                      </m:fPr>
                      <m:num>
                        <m:r>
                          <a:rPr lang="en-GB" sz="2800" i="1">
                            <a:latin typeface="Cambria Math"/>
                          </a:rPr>
                          <m:t>1</m:t>
                        </m:r>
                      </m:num>
                      <m:den>
                        <m:r>
                          <a:rPr lang="en-GB" sz="2800" i="1">
                            <a:latin typeface="Cambria Math"/>
                          </a:rPr>
                          <m:t>2</m:t>
                        </m:r>
                      </m:den>
                    </m:f>
                    <m:r>
                      <a:rPr lang="en-GB" sz="2800" i="1">
                        <a:latin typeface="Cambria Math"/>
                      </a:rPr>
                      <m:t>𝑚</m:t>
                    </m:r>
                    <m:sSup>
                      <m:sSupPr>
                        <m:ctrlPr>
                          <a:rPr lang="en-GB" sz="2800" i="1">
                            <a:latin typeface="Cambria Math"/>
                          </a:rPr>
                        </m:ctrlPr>
                      </m:sSupPr>
                      <m:e>
                        <m:r>
                          <a:rPr lang="en-GB" sz="2800" i="1">
                            <a:latin typeface="Cambria Math"/>
                          </a:rPr>
                          <m:t>𝑣</m:t>
                        </m:r>
                      </m:e>
                      <m:sup>
                        <m:r>
                          <a:rPr lang="en-GB" sz="2800" i="1">
                            <a:latin typeface="Cambria Math"/>
                          </a:rPr>
                          <m:t>2</m:t>
                        </m:r>
                      </m:sup>
                    </m:sSup>
                  </m:oMath>
                </a14:m>
                <a:endParaRPr lang="en-GB" sz="2800" dirty="0"/>
              </a:p>
              <a:p>
                <a:r>
                  <a:rPr lang="en-GB" sz="2800" dirty="0"/>
                  <a:t>Or </a:t>
                </a:r>
                <a14:m>
                  <m:oMath xmlns:m="http://schemas.openxmlformats.org/officeDocument/2006/math">
                    <m:f>
                      <m:fPr>
                        <m:ctrlPr>
                          <a:rPr lang="en-GB" sz="2800" i="1">
                            <a:latin typeface="Cambria Math"/>
                          </a:rPr>
                        </m:ctrlPr>
                      </m:fPr>
                      <m:num>
                        <m:r>
                          <a:rPr lang="en-GB" sz="2800" i="1">
                            <a:latin typeface="Cambria Math"/>
                          </a:rPr>
                          <m:t>1</m:t>
                        </m:r>
                      </m:num>
                      <m:den>
                        <m:r>
                          <a:rPr lang="en-GB" sz="2800" i="1">
                            <a:latin typeface="Cambria Math"/>
                          </a:rPr>
                          <m:t>2</m:t>
                        </m:r>
                      </m:den>
                    </m:f>
                    <m:r>
                      <a:rPr lang="en-GB" sz="2800" i="1">
                        <a:latin typeface="Cambria Math"/>
                      </a:rPr>
                      <m:t>𝑚</m:t>
                    </m:r>
                    <m:sSup>
                      <m:sSupPr>
                        <m:ctrlPr>
                          <a:rPr lang="en-GB" sz="2800" i="1">
                            <a:latin typeface="Cambria Math"/>
                          </a:rPr>
                        </m:ctrlPr>
                      </m:sSupPr>
                      <m:e>
                        <m:r>
                          <a:rPr lang="en-GB" sz="2800" i="1">
                            <a:latin typeface="Cambria Math"/>
                          </a:rPr>
                          <m:t>𝑣</m:t>
                        </m:r>
                      </m:e>
                      <m:sup>
                        <m:r>
                          <a:rPr lang="en-GB" sz="2800" i="1">
                            <a:latin typeface="Cambria Math"/>
                          </a:rPr>
                          <m:t>2</m:t>
                        </m:r>
                      </m:sup>
                    </m:sSup>
                    <m:r>
                      <a:rPr lang="en-GB" sz="2800" i="1">
                        <a:latin typeface="Cambria Math"/>
                      </a:rPr>
                      <m:t>=</m:t>
                    </m:r>
                    <m:r>
                      <a:rPr lang="en-GB" sz="2800" i="1">
                        <a:latin typeface="Cambria Math"/>
                      </a:rPr>
                      <m:t>𝐸</m:t>
                    </m:r>
                    <m:r>
                      <a:rPr lang="en-GB" sz="2800" i="1">
                        <a:latin typeface="Cambria Math"/>
                      </a:rPr>
                      <m:t>−</m:t>
                    </m:r>
                    <m:r>
                      <a:rPr lang="en-GB" sz="2800" i="1">
                        <a:latin typeface="Cambria Math"/>
                      </a:rPr>
                      <m:t>h</m:t>
                    </m:r>
                    <m:sSub>
                      <m:sSubPr>
                        <m:ctrlPr>
                          <a:rPr lang="en-GB" sz="2800" i="1">
                            <a:latin typeface="Cambria Math"/>
                          </a:rPr>
                        </m:ctrlPr>
                      </m:sSubPr>
                      <m:e>
                        <m:r>
                          <a:rPr lang="en-GB" sz="2800" i="1">
                            <a:latin typeface="Cambria Math"/>
                          </a:rPr>
                          <m:t>𝜈</m:t>
                        </m:r>
                      </m:e>
                      <m:sub>
                        <m:r>
                          <a:rPr lang="en-GB" sz="2800" i="1">
                            <a:latin typeface="Cambria Math"/>
                          </a:rPr>
                          <m:t>0</m:t>
                        </m:r>
                      </m:sub>
                    </m:sSub>
                  </m:oMath>
                </a14:m>
                <a:r>
                  <a:rPr lang="en-GB" sz="2800" dirty="0"/>
                  <a:t>     </a:t>
                </a:r>
              </a:p>
              <a:p>
                <a:r>
                  <a:rPr lang="en-GB" sz="2800" dirty="0"/>
                  <a:t>Or   </a:t>
                </a:r>
                <a14:m>
                  <m:oMath xmlns:m="http://schemas.openxmlformats.org/officeDocument/2006/math">
                    <m:f>
                      <m:fPr>
                        <m:ctrlPr>
                          <a:rPr lang="en-GB" sz="2800" i="1">
                            <a:latin typeface="Cambria Math"/>
                          </a:rPr>
                        </m:ctrlPr>
                      </m:fPr>
                      <m:num>
                        <m:r>
                          <a:rPr lang="en-GB" sz="2800" i="1">
                            <a:latin typeface="Cambria Math"/>
                          </a:rPr>
                          <m:t>1</m:t>
                        </m:r>
                      </m:num>
                      <m:den>
                        <m:r>
                          <a:rPr lang="en-GB" sz="2800" i="1">
                            <a:latin typeface="Cambria Math"/>
                          </a:rPr>
                          <m:t>2</m:t>
                        </m:r>
                      </m:den>
                    </m:f>
                    <m:r>
                      <a:rPr lang="en-GB" sz="2800" i="1">
                        <a:latin typeface="Cambria Math"/>
                      </a:rPr>
                      <m:t>𝑚</m:t>
                    </m:r>
                    <m:sSup>
                      <m:sSupPr>
                        <m:ctrlPr>
                          <a:rPr lang="en-GB" sz="2800" i="1">
                            <a:latin typeface="Cambria Math"/>
                          </a:rPr>
                        </m:ctrlPr>
                      </m:sSupPr>
                      <m:e>
                        <m:r>
                          <a:rPr lang="en-GB" sz="2800" i="1">
                            <a:latin typeface="Cambria Math"/>
                          </a:rPr>
                          <m:t>𝑣</m:t>
                        </m:r>
                      </m:e>
                      <m:sup>
                        <m:r>
                          <a:rPr lang="en-GB" sz="2800" i="1">
                            <a:latin typeface="Cambria Math"/>
                          </a:rPr>
                          <m:t>2</m:t>
                        </m:r>
                      </m:sup>
                    </m:sSup>
                    <m:r>
                      <a:rPr lang="en-GB" sz="2800" i="1">
                        <a:latin typeface="Cambria Math"/>
                      </a:rPr>
                      <m:t>=</m:t>
                    </m:r>
                    <m:f>
                      <m:fPr>
                        <m:ctrlPr>
                          <a:rPr lang="en-GB" sz="2800" i="1">
                            <a:latin typeface="Cambria Math"/>
                          </a:rPr>
                        </m:ctrlPr>
                      </m:fPr>
                      <m:num>
                        <m:r>
                          <a:rPr lang="en-GB" sz="2800" i="1">
                            <a:latin typeface="Cambria Math"/>
                          </a:rPr>
                          <m:t>h𝑐</m:t>
                        </m:r>
                      </m:num>
                      <m:den>
                        <m:r>
                          <a:rPr lang="en-GB" sz="2800" i="1">
                            <a:latin typeface="Cambria Math"/>
                          </a:rPr>
                          <m:t>𝜆</m:t>
                        </m:r>
                      </m:den>
                    </m:f>
                    <m:r>
                      <a:rPr lang="en-GB" sz="2800" i="1">
                        <a:latin typeface="Cambria Math"/>
                      </a:rPr>
                      <m:t>−</m:t>
                    </m:r>
                    <m:sSub>
                      <m:sSubPr>
                        <m:ctrlPr>
                          <a:rPr lang="en-GB" sz="2800" i="1">
                            <a:latin typeface="Cambria Math"/>
                          </a:rPr>
                        </m:ctrlPr>
                      </m:sSubPr>
                      <m:e>
                        <m:r>
                          <a:rPr lang="en-GB" sz="2800" i="1">
                            <a:latin typeface="Cambria Math"/>
                          </a:rPr>
                          <m:t>𝑊</m:t>
                        </m:r>
                      </m:e>
                      <m:sub>
                        <m:r>
                          <a:rPr lang="en-GB" sz="2800" i="1">
                            <a:latin typeface="Cambria Math"/>
                          </a:rPr>
                          <m:t>0</m:t>
                        </m:r>
                      </m:sub>
                    </m:sSub>
                  </m:oMath>
                </a14:m>
                <a:endParaRPr lang="en-GB" sz="2800" dirty="0"/>
              </a:p>
            </p:txBody>
          </p:sp>
        </mc:Choice>
        <mc:Fallback xmlns="">
          <p:sp>
            <p:nvSpPr>
              <p:cNvPr id="3" name="Rectangle 2"/>
              <p:cNvSpPr>
                <a:spLocks noRot="1" noChangeAspect="1" noMove="1" noResize="1" noEditPoints="1" noAdjustHandles="1" noChangeArrowheads="1" noChangeShapeType="1" noTextEdit="1"/>
              </p:cNvSpPr>
              <p:nvPr/>
            </p:nvSpPr>
            <p:spPr>
              <a:xfrm>
                <a:off x="685800" y="2294498"/>
                <a:ext cx="7467600" cy="1961499"/>
              </a:xfrm>
              <a:prstGeom prst="rect">
                <a:avLst/>
              </a:prstGeom>
              <a:blipFill rotWithShape="1">
                <a:blip r:embed="rId3"/>
                <a:stretch>
                  <a:fillRect l="-1714" b="-34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962400" y="3505200"/>
                <a:ext cx="4800600" cy="2836418"/>
              </a:xfrm>
              <a:prstGeom prst="rect">
                <a:avLst/>
              </a:prstGeom>
            </p:spPr>
            <p:txBody>
              <a:bodyPr wrap="square">
                <a:spAutoFit/>
              </a:bodyPr>
              <a:lstStyle/>
              <a:p>
                <a:r>
                  <a:rPr lang="en-GB" sz="2800" b="1" dirty="0" smtClean="0">
                    <a:solidFill>
                      <a:srgbClr val="00B050"/>
                    </a:solidFill>
                  </a:rPr>
                  <a:t>Here </a:t>
                </a:r>
              </a:p>
              <a:p>
                <a:r>
                  <a:rPr lang="en-GB" sz="2800" b="1" dirty="0" smtClean="0">
                    <a:solidFill>
                      <a:srgbClr val="00B050"/>
                    </a:solidFill>
                  </a:rPr>
                  <a:t>h=</a:t>
                </a:r>
                <a14:m>
                  <m:oMath xmlns:m="http://schemas.openxmlformats.org/officeDocument/2006/math">
                    <m:r>
                      <a:rPr lang="en-GB" sz="2800" b="1" i="1">
                        <a:solidFill>
                          <a:srgbClr val="00B050"/>
                        </a:solidFill>
                        <a:latin typeface="Cambria Math"/>
                      </a:rPr>
                      <m:t>𝟔</m:t>
                    </m:r>
                    <m:r>
                      <a:rPr lang="en-GB" sz="2800" b="1" i="1">
                        <a:solidFill>
                          <a:srgbClr val="00B050"/>
                        </a:solidFill>
                        <a:latin typeface="Cambria Math"/>
                      </a:rPr>
                      <m:t>.</m:t>
                    </m:r>
                    <m:r>
                      <a:rPr lang="en-GB" sz="2800" b="1" i="1">
                        <a:solidFill>
                          <a:srgbClr val="00B050"/>
                        </a:solidFill>
                        <a:latin typeface="Cambria Math"/>
                      </a:rPr>
                      <m:t>𝟔𝟑</m:t>
                    </m:r>
                    <m:r>
                      <a:rPr lang="en-GB" sz="2800" b="1" i="1">
                        <a:solidFill>
                          <a:srgbClr val="00B050"/>
                        </a:solidFill>
                        <a:latin typeface="Cambria Math"/>
                      </a:rPr>
                      <m:t>×</m:t>
                    </m:r>
                    <m:sSup>
                      <m:sSupPr>
                        <m:ctrlPr>
                          <a:rPr lang="en-GB" sz="2800" b="1" i="1">
                            <a:solidFill>
                              <a:srgbClr val="00B050"/>
                            </a:solidFill>
                            <a:latin typeface="Cambria Math"/>
                          </a:rPr>
                        </m:ctrlPr>
                      </m:sSupPr>
                      <m:e>
                        <m:r>
                          <a:rPr lang="en-GB" sz="2800" b="1" i="1">
                            <a:solidFill>
                              <a:srgbClr val="00B050"/>
                            </a:solidFill>
                            <a:latin typeface="Cambria Math"/>
                          </a:rPr>
                          <m:t>𝟏𝟎</m:t>
                        </m:r>
                      </m:e>
                      <m:sup>
                        <m:r>
                          <a:rPr lang="en-GB" sz="2800" b="1" i="1">
                            <a:solidFill>
                              <a:srgbClr val="00B050"/>
                            </a:solidFill>
                            <a:latin typeface="Cambria Math"/>
                          </a:rPr>
                          <m:t>−</m:t>
                        </m:r>
                        <m:r>
                          <a:rPr lang="en-GB" sz="2800" b="1" i="1">
                            <a:solidFill>
                              <a:srgbClr val="00B050"/>
                            </a:solidFill>
                            <a:latin typeface="Cambria Math"/>
                          </a:rPr>
                          <m:t>𝟑𝟒</m:t>
                        </m:r>
                      </m:sup>
                    </m:sSup>
                    <m:r>
                      <a:rPr lang="en-GB" sz="2800" b="1" i="1">
                        <a:solidFill>
                          <a:srgbClr val="00B050"/>
                        </a:solidFill>
                        <a:latin typeface="Cambria Math"/>
                      </a:rPr>
                      <m:t>𝑱𝒔</m:t>
                    </m:r>
                  </m:oMath>
                </a14:m>
                <a:endParaRPr lang="en-GB" sz="2800" b="1" dirty="0">
                  <a:solidFill>
                    <a:srgbClr val="00B050"/>
                  </a:solidFill>
                </a:endParaRPr>
              </a:p>
              <a:p>
                <a:r>
                  <a:rPr lang="en-GB" sz="2800" b="1" dirty="0">
                    <a:solidFill>
                      <a:srgbClr val="00B050"/>
                    </a:solidFill>
                  </a:rPr>
                  <a:t>C=</a:t>
                </a:r>
                <a14:m>
                  <m:oMath xmlns:m="http://schemas.openxmlformats.org/officeDocument/2006/math">
                    <m:r>
                      <a:rPr lang="en-GB" sz="2800" b="1" i="1">
                        <a:solidFill>
                          <a:srgbClr val="00B050"/>
                        </a:solidFill>
                        <a:latin typeface="Cambria Math"/>
                      </a:rPr>
                      <m:t>𝟑</m:t>
                    </m:r>
                    <m:r>
                      <a:rPr lang="en-GB" sz="2800" b="1" i="1">
                        <a:solidFill>
                          <a:srgbClr val="00B050"/>
                        </a:solidFill>
                        <a:latin typeface="Cambria Math"/>
                      </a:rPr>
                      <m:t>×</m:t>
                    </m:r>
                    <m:sSup>
                      <m:sSupPr>
                        <m:ctrlPr>
                          <a:rPr lang="en-GB" sz="2800" b="1" i="1">
                            <a:solidFill>
                              <a:srgbClr val="00B050"/>
                            </a:solidFill>
                            <a:latin typeface="Cambria Math"/>
                          </a:rPr>
                        </m:ctrlPr>
                      </m:sSupPr>
                      <m:e>
                        <m:r>
                          <a:rPr lang="en-GB" sz="2800" b="1" i="1">
                            <a:solidFill>
                              <a:srgbClr val="00B050"/>
                            </a:solidFill>
                            <a:latin typeface="Cambria Math"/>
                          </a:rPr>
                          <m:t>𝟏𝟎</m:t>
                        </m:r>
                      </m:e>
                      <m:sup>
                        <m:r>
                          <a:rPr lang="en-GB" sz="2800" b="1" i="1">
                            <a:solidFill>
                              <a:srgbClr val="00B050"/>
                            </a:solidFill>
                            <a:latin typeface="Cambria Math"/>
                          </a:rPr>
                          <m:t>𝟖</m:t>
                        </m:r>
                      </m:sup>
                    </m:sSup>
                    <m:r>
                      <a:rPr lang="en-GB" sz="2800" b="1" i="1">
                        <a:solidFill>
                          <a:srgbClr val="00B050"/>
                        </a:solidFill>
                        <a:latin typeface="Cambria Math"/>
                      </a:rPr>
                      <m:t>𝒎</m:t>
                    </m:r>
                    <m:r>
                      <a:rPr lang="en-GB" sz="2800" b="1" i="1">
                        <a:solidFill>
                          <a:srgbClr val="00B050"/>
                        </a:solidFill>
                        <a:latin typeface="Cambria Math"/>
                      </a:rPr>
                      <m:t>/</m:t>
                    </m:r>
                    <m:r>
                      <a:rPr lang="en-GB" sz="2800" b="1" i="1">
                        <a:solidFill>
                          <a:srgbClr val="00B050"/>
                        </a:solidFill>
                        <a:latin typeface="Cambria Math"/>
                      </a:rPr>
                      <m:t>𝒔</m:t>
                    </m:r>
                  </m:oMath>
                </a14:m>
                <a:endParaRPr lang="en-GB" sz="2800" b="1" dirty="0">
                  <a:solidFill>
                    <a:srgbClr val="00B050"/>
                  </a:solidFill>
                </a:endParaRPr>
              </a:p>
              <a:p>
                <a14:m>
                  <m:oMath xmlns:m="http://schemas.openxmlformats.org/officeDocument/2006/math">
                    <m:sSub>
                      <m:sSubPr>
                        <m:ctrlPr>
                          <a:rPr lang="en-GB" sz="2800" b="1" i="1">
                            <a:solidFill>
                              <a:srgbClr val="00B050"/>
                            </a:solidFill>
                            <a:latin typeface="Cambria Math"/>
                          </a:rPr>
                        </m:ctrlPr>
                      </m:sSubPr>
                      <m:e>
                        <m:r>
                          <a:rPr lang="en-GB" sz="2800" b="1" i="1">
                            <a:solidFill>
                              <a:srgbClr val="00B050"/>
                            </a:solidFill>
                            <a:latin typeface="Cambria Math"/>
                          </a:rPr>
                          <m:t>𝑾</m:t>
                        </m:r>
                      </m:e>
                      <m:sub>
                        <m:r>
                          <a:rPr lang="en-GB" sz="2800" b="1" i="1">
                            <a:solidFill>
                              <a:srgbClr val="00B050"/>
                            </a:solidFill>
                            <a:latin typeface="Cambria Math"/>
                          </a:rPr>
                          <m:t>𝟎</m:t>
                        </m:r>
                      </m:sub>
                    </m:sSub>
                  </m:oMath>
                </a14:m>
                <a:r>
                  <a:rPr lang="en-GB" sz="2800" b="1" dirty="0">
                    <a:solidFill>
                      <a:srgbClr val="00B050"/>
                    </a:solidFill>
                  </a:rPr>
                  <a:t>=2.2eV=2.2</a:t>
                </a:r>
                <a14:m>
                  <m:oMath xmlns:m="http://schemas.openxmlformats.org/officeDocument/2006/math">
                    <m:r>
                      <a:rPr lang="en-GB" sz="2800" b="1" i="1">
                        <a:solidFill>
                          <a:srgbClr val="00B050"/>
                        </a:solidFill>
                        <a:latin typeface="Cambria Math"/>
                      </a:rPr>
                      <m:t>×</m:t>
                    </m:r>
                    <m:r>
                      <a:rPr lang="en-GB" sz="2800" b="1" i="1">
                        <a:solidFill>
                          <a:srgbClr val="00B050"/>
                        </a:solidFill>
                        <a:latin typeface="Cambria Math"/>
                      </a:rPr>
                      <m:t>𝟏</m:t>
                    </m:r>
                    <m:r>
                      <a:rPr lang="en-GB" sz="2800" b="1" i="1">
                        <a:solidFill>
                          <a:srgbClr val="00B050"/>
                        </a:solidFill>
                        <a:latin typeface="Cambria Math"/>
                      </a:rPr>
                      <m:t>.</m:t>
                    </m:r>
                    <m:r>
                      <a:rPr lang="en-GB" sz="2800" b="1" i="1">
                        <a:solidFill>
                          <a:srgbClr val="00B050"/>
                        </a:solidFill>
                        <a:latin typeface="Cambria Math"/>
                      </a:rPr>
                      <m:t>𝟔</m:t>
                    </m:r>
                    <m:r>
                      <a:rPr lang="en-GB" sz="2800" b="1" i="1">
                        <a:solidFill>
                          <a:srgbClr val="00B050"/>
                        </a:solidFill>
                        <a:latin typeface="Cambria Math"/>
                      </a:rPr>
                      <m:t>×</m:t>
                    </m:r>
                    <m:sSup>
                      <m:sSupPr>
                        <m:ctrlPr>
                          <a:rPr lang="en-GB" sz="2800" b="1" i="1">
                            <a:solidFill>
                              <a:srgbClr val="00B050"/>
                            </a:solidFill>
                            <a:latin typeface="Cambria Math"/>
                          </a:rPr>
                        </m:ctrlPr>
                      </m:sSupPr>
                      <m:e>
                        <m:r>
                          <a:rPr lang="en-GB" sz="2800" b="1" i="1">
                            <a:solidFill>
                              <a:srgbClr val="00B050"/>
                            </a:solidFill>
                            <a:latin typeface="Cambria Math"/>
                          </a:rPr>
                          <m:t>𝟏𝟎</m:t>
                        </m:r>
                      </m:e>
                      <m:sup>
                        <m:r>
                          <a:rPr lang="en-GB" sz="2800" b="1" i="1">
                            <a:solidFill>
                              <a:srgbClr val="00B050"/>
                            </a:solidFill>
                            <a:latin typeface="Cambria Math"/>
                          </a:rPr>
                          <m:t>−</m:t>
                        </m:r>
                        <m:r>
                          <a:rPr lang="en-GB" sz="2800" b="1" i="1">
                            <a:solidFill>
                              <a:srgbClr val="00B050"/>
                            </a:solidFill>
                            <a:latin typeface="Cambria Math"/>
                          </a:rPr>
                          <m:t>𝟏𝟗</m:t>
                        </m:r>
                      </m:sup>
                    </m:sSup>
                    <m:r>
                      <a:rPr lang="en-GB" sz="2800" b="1" i="1">
                        <a:solidFill>
                          <a:srgbClr val="00B050"/>
                        </a:solidFill>
                        <a:latin typeface="Cambria Math"/>
                      </a:rPr>
                      <m:t>𝑱</m:t>
                    </m:r>
                  </m:oMath>
                </a14:m>
                <a:endParaRPr lang="en-US" sz="2800" b="1" i="1" dirty="0" smtClean="0">
                  <a:solidFill>
                    <a:srgbClr val="00B050"/>
                  </a:solidFill>
                </a:endParaRPr>
              </a:p>
              <a:p>
                <a:pPr/>
                <a14:m>
                  <m:oMathPara xmlns:m="http://schemas.openxmlformats.org/officeDocument/2006/math">
                    <m:oMathParaPr>
                      <m:jc m:val="left"/>
                    </m:oMathParaPr>
                    <m:oMath xmlns:m="http://schemas.openxmlformats.org/officeDocument/2006/math">
                      <m:r>
                        <a:rPr lang="en-GB" sz="2800" b="1" i="1">
                          <a:solidFill>
                            <a:srgbClr val="00B050"/>
                          </a:solidFill>
                          <a:latin typeface="Cambria Math"/>
                        </a:rPr>
                        <m:t>𝝀</m:t>
                      </m:r>
                      <m:r>
                        <a:rPr lang="en-GB" sz="2800" b="1" i="1">
                          <a:solidFill>
                            <a:srgbClr val="00B050"/>
                          </a:solidFill>
                          <a:latin typeface="Cambria Math"/>
                        </a:rPr>
                        <m:t>=</m:t>
                      </m:r>
                      <m:r>
                        <a:rPr lang="en-GB" sz="2800" b="1" i="1">
                          <a:solidFill>
                            <a:srgbClr val="00B050"/>
                          </a:solidFill>
                          <a:latin typeface="Cambria Math"/>
                        </a:rPr>
                        <m:t>𝟒𝟎𝟎𝟎</m:t>
                      </m:r>
                      <m:r>
                        <a:rPr lang="en-GB" sz="2800" b="1">
                          <a:solidFill>
                            <a:srgbClr val="C00000"/>
                          </a:solidFill>
                          <a:latin typeface="Cambria Math"/>
                        </a:rPr>
                        <m:t>Å</m:t>
                      </m:r>
                    </m:oMath>
                  </m:oMathPara>
                </a14:m>
                <a:endParaRPr lang="en-US" sz="2800" b="1" dirty="0" smtClean="0">
                  <a:solidFill>
                    <a:srgbClr val="00B050"/>
                  </a:solidFill>
                </a:endParaRPr>
              </a:p>
              <a:p>
                <a:r>
                  <a:rPr lang="en-GB" sz="2800" b="1" dirty="0" smtClean="0">
                    <a:solidFill>
                      <a:srgbClr val="00B050"/>
                    </a:solidFill>
                  </a:rPr>
                  <a:t>    </a:t>
                </a:r>
                <a14:m>
                  <m:oMath xmlns:m="http://schemas.openxmlformats.org/officeDocument/2006/math">
                    <m:r>
                      <a:rPr lang="en-GB" sz="2800" b="1">
                        <a:solidFill>
                          <a:srgbClr val="00B050"/>
                        </a:solidFill>
                        <a:latin typeface="Cambria Math"/>
                      </a:rPr>
                      <m:t>=</m:t>
                    </m:r>
                    <m:r>
                      <a:rPr lang="en-GB" sz="2800" b="1" i="1">
                        <a:solidFill>
                          <a:srgbClr val="00B050"/>
                        </a:solidFill>
                        <a:latin typeface="Cambria Math"/>
                      </a:rPr>
                      <m:t>𝟒𝟎𝟎𝟎</m:t>
                    </m:r>
                    <m:r>
                      <a:rPr lang="en-GB" sz="2800" b="1">
                        <a:solidFill>
                          <a:srgbClr val="00B050"/>
                        </a:solidFill>
                        <a:latin typeface="Cambria Math"/>
                      </a:rPr>
                      <m:t>×</m:t>
                    </m:r>
                    <m:sSup>
                      <m:sSupPr>
                        <m:ctrlPr>
                          <a:rPr lang="en-GB" sz="2800" b="1" i="1">
                            <a:solidFill>
                              <a:srgbClr val="00B050"/>
                            </a:solidFill>
                            <a:latin typeface="Cambria Math"/>
                          </a:rPr>
                        </m:ctrlPr>
                      </m:sSupPr>
                      <m:e>
                        <m:r>
                          <a:rPr lang="en-GB" sz="2800" b="1" i="1">
                            <a:solidFill>
                              <a:srgbClr val="00B050"/>
                            </a:solidFill>
                            <a:latin typeface="Cambria Math"/>
                          </a:rPr>
                          <m:t>𝟏𝟎</m:t>
                        </m:r>
                      </m:e>
                      <m:sup>
                        <m:r>
                          <a:rPr lang="en-GB" sz="2800" b="1" i="1">
                            <a:solidFill>
                              <a:srgbClr val="00B050"/>
                            </a:solidFill>
                            <a:latin typeface="Cambria Math"/>
                          </a:rPr>
                          <m:t>−</m:t>
                        </m:r>
                        <m:r>
                          <a:rPr lang="en-GB" sz="2800" b="1" i="1">
                            <a:solidFill>
                              <a:srgbClr val="00B050"/>
                            </a:solidFill>
                            <a:latin typeface="Cambria Math"/>
                          </a:rPr>
                          <m:t>𝟏𝟎</m:t>
                        </m:r>
                      </m:sup>
                    </m:sSup>
                    <m:r>
                      <a:rPr lang="en-GB" sz="2800" b="1" i="1">
                        <a:solidFill>
                          <a:srgbClr val="00B050"/>
                        </a:solidFill>
                        <a:latin typeface="Cambria Math"/>
                      </a:rPr>
                      <m:t>𝒎</m:t>
                    </m:r>
                  </m:oMath>
                </a14:m>
                <a:endParaRPr lang="en-GB" sz="2800" b="1" dirty="0">
                  <a:solidFill>
                    <a:srgbClr val="00B05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962400" y="3505200"/>
                <a:ext cx="4800600" cy="2836418"/>
              </a:xfrm>
              <a:prstGeom prst="rect">
                <a:avLst/>
              </a:prstGeom>
              <a:blipFill rotWithShape="1">
                <a:blip r:embed="rId4"/>
                <a:stretch>
                  <a:fillRect l="-2538" t="-1935"/>
                </a:stretch>
              </a:blipFill>
            </p:spPr>
            <p:txBody>
              <a:bodyPr/>
              <a:lstStyle/>
              <a:p>
                <a:r>
                  <a:rPr lang="en-GB">
                    <a:noFill/>
                  </a:rPr>
                  <a:t> </a:t>
                </a:r>
              </a:p>
            </p:txBody>
          </p:sp>
        </mc:Fallback>
      </mc:AlternateContent>
    </p:spTree>
    <p:extLst>
      <p:ext uri="{BB962C8B-B14F-4D97-AF65-F5344CB8AC3E}">
        <p14:creationId xmlns:p14="http://schemas.microsoft.com/office/powerpoint/2010/main" val="246205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46611" y="762000"/>
                <a:ext cx="7924800" cy="385874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r>
                        <a:rPr lang="en-GB" sz="3200" i="1">
                          <a:latin typeface="Cambria Math"/>
                        </a:rPr>
                        <m:t>=</m:t>
                      </m:r>
                      <m:f>
                        <m:fPr>
                          <m:ctrlPr>
                            <a:rPr lang="en-GB" sz="3200" i="1">
                              <a:latin typeface="Cambria Math"/>
                            </a:rPr>
                          </m:ctrlPr>
                        </m:fPr>
                        <m:num>
                          <m:r>
                            <a:rPr lang="en-GB" sz="3200" i="1">
                              <a:latin typeface="Cambria Math"/>
                            </a:rPr>
                            <m:t>6.63×</m:t>
                          </m:r>
                          <m:sSup>
                            <m:sSupPr>
                              <m:ctrlPr>
                                <a:rPr lang="en-GB" sz="3200" i="1">
                                  <a:latin typeface="Cambria Math"/>
                                </a:rPr>
                              </m:ctrlPr>
                            </m:sSupPr>
                            <m:e>
                              <m:r>
                                <a:rPr lang="en-GB" sz="3200" i="1">
                                  <a:latin typeface="Cambria Math"/>
                                </a:rPr>
                                <m:t>10</m:t>
                              </m:r>
                            </m:e>
                            <m:sup>
                              <m:r>
                                <a:rPr lang="en-GB" sz="3200" i="1">
                                  <a:latin typeface="Cambria Math"/>
                                </a:rPr>
                                <m:t>−34</m:t>
                              </m:r>
                            </m:sup>
                          </m:sSup>
                          <m:r>
                            <a:rPr lang="en-GB" sz="3200" i="1">
                              <a:latin typeface="Cambria Math"/>
                            </a:rPr>
                            <m:t>×3×</m:t>
                          </m:r>
                          <m:sSup>
                            <m:sSupPr>
                              <m:ctrlPr>
                                <a:rPr lang="en-GB" sz="3200" i="1">
                                  <a:latin typeface="Cambria Math"/>
                                </a:rPr>
                              </m:ctrlPr>
                            </m:sSupPr>
                            <m:e>
                              <m:r>
                                <a:rPr lang="en-GB" sz="3200" i="1">
                                  <a:latin typeface="Cambria Math"/>
                                </a:rPr>
                                <m:t>10</m:t>
                              </m:r>
                            </m:e>
                            <m:sup>
                              <m:r>
                                <a:rPr lang="en-GB" sz="3200" i="1">
                                  <a:latin typeface="Cambria Math"/>
                                </a:rPr>
                                <m:t>8</m:t>
                              </m:r>
                            </m:sup>
                          </m:sSup>
                        </m:num>
                        <m:den>
                          <m:r>
                            <a:rPr lang="en-GB" sz="3200">
                              <a:latin typeface="Cambria Math"/>
                            </a:rPr>
                            <m:t>4000×</m:t>
                          </m:r>
                          <m:sSup>
                            <m:sSupPr>
                              <m:ctrlPr>
                                <a:rPr lang="en-GB" sz="3200" i="1">
                                  <a:latin typeface="Cambria Math"/>
                                </a:rPr>
                              </m:ctrlPr>
                            </m:sSupPr>
                            <m:e>
                              <m:r>
                                <a:rPr lang="en-GB" sz="3200" i="1">
                                  <a:latin typeface="Cambria Math"/>
                                </a:rPr>
                                <m:t>10</m:t>
                              </m:r>
                            </m:e>
                            <m:sup>
                              <m:r>
                                <a:rPr lang="en-GB" sz="3200" i="1">
                                  <a:latin typeface="Cambria Math"/>
                                </a:rPr>
                                <m:t>−10</m:t>
                              </m:r>
                            </m:sup>
                          </m:sSup>
                        </m:den>
                      </m:f>
                    </m:oMath>
                  </m:oMathPara>
                </a14:m>
                <a:endParaRPr lang="en-GB" sz="3200" dirty="0"/>
              </a:p>
              <a:p>
                <a:pPr/>
                <a14:m>
                  <m:oMathPara xmlns:m="http://schemas.openxmlformats.org/officeDocument/2006/math">
                    <m:oMathParaPr>
                      <m:jc m:val="left"/>
                    </m:oMathParaPr>
                    <m:oMath xmlns:m="http://schemas.openxmlformats.org/officeDocument/2006/math">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r>
                        <a:rPr lang="en-GB" sz="3200" i="1">
                          <a:latin typeface="Cambria Math"/>
                        </a:rPr>
                        <m:t>=1.45×</m:t>
                      </m:r>
                      <m:sSup>
                        <m:sSupPr>
                          <m:ctrlPr>
                            <a:rPr lang="en-GB" sz="3200" i="1">
                              <a:latin typeface="Cambria Math"/>
                            </a:rPr>
                          </m:ctrlPr>
                        </m:sSupPr>
                        <m:e>
                          <m:r>
                            <a:rPr lang="en-GB" sz="3200" i="1">
                              <a:latin typeface="Cambria Math"/>
                            </a:rPr>
                            <m:t>10</m:t>
                          </m:r>
                        </m:e>
                        <m:sup>
                          <m:r>
                            <a:rPr lang="en-GB" sz="3200" i="1">
                              <a:latin typeface="Cambria Math"/>
                            </a:rPr>
                            <m:t>−19</m:t>
                          </m:r>
                        </m:sup>
                      </m:sSup>
                      <m:r>
                        <a:rPr lang="en-GB" sz="3200" i="1">
                          <a:latin typeface="Cambria Math"/>
                        </a:rPr>
                        <m:t>𝐽</m:t>
                      </m:r>
                    </m:oMath>
                  </m:oMathPara>
                </a14:m>
                <a:endParaRPr lang="en-GB" sz="3200" dirty="0"/>
              </a:p>
              <a:p>
                <a14:m>
                  <m:oMath xmlns:m="http://schemas.openxmlformats.org/officeDocument/2006/math">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r>
                      <a:rPr lang="en-GB" sz="3200" i="1">
                        <a:latin typeface="Cambria Math"/>
                      </a:rPr>
                      <m:t>=</m:t>
                    </m:r>
                    <m:f>
                      <m:fPr>
                        <m:ctrlPr>
                          <a:rPr lang="en-GB" sz="3200" i="1">
                            <a:latin typeface="Cambria Math"/>
                          </a:rPr>
                        </m:ctrlPr>
                      </m:fPr>
                      <m:num>
                        <m:r>
                          <a:rPr lang="en-GB" sz="3200" i="1">
                            <a:latin typeface="Cambria Math"/>
                          </a:rPr>
                          <m:t>1.45×</m:t>
                        </m:r>
                        <m:sSup>
                          <m:sSupPr>
                            <m:ctrlPr>
                              <a:rPr lang="en-GB" sz="3200" i="1">
                                <a:latin typeface="Cambria Math"/>
                              </a:rPr>
                            </m:ctrlPr>
                          </m:sSupPr>
                          <m:e>
                            <m:r>
                              <a:rPr lang="en-GB" sz="3200" i="1">
                                <a:latin typeface="Cambria Math"/>
                              </a:rPr>
                              <m:t>10</m:t>
                            </m:r>
                          </m:e>
                          <m:sup>
                            <m:r>
                              <a:rPr lang="en-GB" sz="3200" i="1">
                                <a:latin typeface="Cambria Math"/>
                              </a:rPr>
                              <m:t>−19</m:t>
                            </m:r>
                          </m:sup>
                        </m:sSup>
                      </m:num>
                      <m:den>
                        <m:r>
                          <a:rPr lang="en-GB" sz="3200">
                            <a:latin typeface="Cambria Math"/>
                          </a:rPr>
                          <m:t>1.6×</m:t>
                        </m:r>
                        <m:sSup>
                          <m:sSupPr>
                            <m:ctrlPr>
                              <a:rPr lang="en-GB" sz="3200" i="1">
                                <a:latin typeface="Cambria Math"/>
                              </a:rPr>
                            </m:ctrlPr>
                          </m:sSupPr>
                          <m:e>
                            <m:r>
                              <a:rPr lang="en-GB" sz="3200" i="1">
                                <a:latin typeface="Cambria Math"/>
                              </a:rPr>
                              <m:t>10</m:t>
                            </m:r>
                          </m:e>
                          <m:sup>
                            <m:r>
                              <a:rPr lang="en-GB" sz="3200" i="1">
                                <a:latin typeface="Cambria Math"/>
                              </a:rPr>
                              <m:t>−19</m:t>
                            </m:r>
                          </m:sup>
                        </m:sSup>
                      </m:den>
                    </m:f>
                  </m:oMath>
                </a14:m>
                <a:r>
                  <a:rPr lang="en-GB" sz="3200" dirty="0"/>
                  <a:t>eV</a:t>
                </a:r>
              </a:p>
              <a:p>
                <a:pPr/>
                <a14:m>
                  <m:oMathPara xmlns:m="http://schemas.openxmlformats.org/officeDocument/2006/math">
                    <m:oMathParaPr>
                      <m:jc m:val="left"/>
                    </m:oMathParaPr>
                    <m:oMath xmlns:m="http://schemas.openxmlformats.org/officeDocument/2006/math">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r>
                        <a:rPr lang="en-GB" sz="3200" i="1">
                          <a:latin typeface="Cambria Math"/>
                        </a:rPr>
                        <m:t>=0.906</m:t>
                      </m:r>
                      <m:r>
                        <a:rPr lang="en-GB" sz="3200" i="1">
                          <a:latin typeface="Cambria Math"/>
                        </a:rPr>
                        <m:t>𝑒𝑉</m:t>
                      </m:r>
                    </m:oMath>
                  </m:oMathPara>
                </a14:m>
                <a:endParaRPr lang="en-GB" sz="3200" dirty="0"/>
              </a:p>
            </p:txBody>
          </p:sp>
        </mc:Choice>
        <mc:Fallback xmlns="">
          <p:sp>
            <p:nvSpPr>
              <p:cNvPr id="2" name="Rectangle 1"/>
              <p:cNvSpPr>
                <a:spLocks noRot="1" noChangeAspect="1" noMove="1" noResize="1" noEditPoints="1" noAdjustHandles="1" noChangeArrowheads="1" noChangeShapeType="1" noTextEdit="1"/>
              </p:cNvSpPr>
              <p:nvPr/>
            </p:nvSpPr>
            <p:spPr>
              <a:xfrm>
                <a:off x="646611" y="762000"/>
                <a:ext cx="7924800" cy="3858749"/>
              </a:xfrm>
              <a:prstGeom prst="rect">
                <a:avLst/>
              </a:prstGeom>
              <a:blipFill rotWithShape="1">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6831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990600"/>
            <a:ext cx="7772400" cy="3046988"/>
          </a:xfrm>
          <a:prstGeom prst="rect">
            <a:avLst/>
          </a:prstGeom>
        </p:spPr>
        <p:txBody>
          <a:bodyPr wrap="square">
            <a:spAutoFit/>
          </a:bodyPr>
          <a:lstStyle/>
          <a:p>
            <a:pPr algn="just"/>
            <a:r>
              <a:rPr lang="en-US" sz="3200" b="1" dirty="0">
                <a:solidFill>
                  <a:srgbClr val="C00000"/>
                </a:solidFill>
              </a:rPr>
              <a:t>These ejected electrons are called photoelectrons. The process through which photoelectrons are ejected from the surface of the metal due to the action of light is commonly referred to as photoemission.</a:t>
            </a:r>
          </a:p>
        </p:txBody>
      </p:sp>
    </p:spTree>
    <p:extLst>
      <p:ext uri="{BB962C8B-B14F-4D97-AF65-F5344CB8AC3E}">
        <p14:creationId xmlns:p14="http://schemas.microsoft.com/office/powerpoint/2010/main" val="422085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582072"/>
            <a:ext cx="8458200" cy="2554545"/>
          </a:xfrm>
          <a:prstGeom prst="rect">
            <a:avLst/>
          </a:prstGeom>
        </p:spPr>
        <p:txBody>
          <a:bodyPr wrap="square">
            <a:spAutoFit/>
          </a:bodyPr>
          <a:lstStyle/>
          <a:p>
            <a:pPr algn="just"/>
            <a:r>
              <a:rPr lang="en-GB" sz="3200" dirty="0"/>
              <a:t>Ex-2: If a metal with a threshold frequency of 1.1×10</a:t>
            </a:r>
            <a:r>
              <a:rPr lang="en-GB" sz="3200" baseline="30000" dirty="0"/>
              <a:t>15 </a:t>
            </a:r>
            <a:r>
              <a:rPr lang="en-GB" sz="3200" dirty="0"/>
              <a:t> Hz is illuminated by light with a wavelength of 170 nm, then what will the maximum kinetic energy of the emitted photoelectron be?</a:t>
            </a:r>
          </a:p>
        </p:txBody>
      </p:sp>
    </p:spTree>
    <p:extLst>
      <p:ext uri="{BB962C8B-B14F-4D97-AF65-F5344CB8AC3E}">
        <p14:creationId xmlns:p14="http://schemas.microsoft.com/office/powerpoint/2010/main" val="190623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228600"/>
            <a:ext cx="8382000" cy="6248400"/>
          </a:xfrm>
          <a:prstGeom prst="rect">
            <a:avLst/>
          </a:prstGeom>
        </p:spPr>
      </p:pic>
    </p:spTree>
    <p:extLst>
      <p:ext uri="{BB962C8B-B14F-4D97-AF65-F5344CB8AC3E}">
        <p14:creationId xmlns:p14="http://schemas.microsoft.com/office/powerpoint/2010/main" val="3855330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28600" y="304800"/>
            <a:ext cx="8686800" cy="6248400"/>
          </a:xfrm>
          <a:prstGeom prst="rect">
            <a:avLst/>
          </a:prstGeom>
        </p:spPr>
      </p:pic>
    </p:spTree>
    <p:extLst>
      <p:ext uri="{BB962C8B-B14F-4D97-AF65-F5344CB8AC3E}">
        <p14:creationId xmlns:p14="http://schemas.microsoft.com/office/powerpoint/2010/main" val="288766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381001"/>
            <a:ext cx="8229600" cy="4800600"/>
          </a:xfrm>
          <a:prstGeom prst="rect">
            <a:avLst/>
          </a:prstGeom>
        </p:spPr>
      </p:pic>
    </p:spTree>
    <p:extLst>
      <p:ext uri="{BB962C8B-B14F-4D97-AF65-F5344CB8AC3E}">
        <p14:creationId xmlns:p14="http://schemas.microsoft.com/office/powerpoint/2010/main" val="118510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28600" y="152400"/>
            <a:ext cx="8686800" cy="6477000"/>
          </a:xfrm>
          <a:prstGeom prst="rect">
            <a:avLst/>
          </a:prstGeom>
        </p:spPr>
      </p:pic>
    </p:spTree>
    <p:extLst>
      <p:ext uri="{BB962C8B-B14F-4D97-AF65-F5344CB8AC3E}">
        <p14:creationId xmlns:p14="http://schemas.microsoft.com/office/powerpoint/2010/main" val="355555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2040" y="533400"/>
            <a:ext cx="6136039" cy="584775"/>
          </a:xfrm>
          <a:prstGeom prst="rect">
            <a:avLst/>
          </a:prstGeom>
        </p:spPr>
        <p:txBody>
          <a:bodyPr wrap="none">
            <a:spAutoFit/>
          </a:bodyPr>
          <a:lstStyle/>
          <a:p>
            <a:r>
              <a:rPr lang="en-GB" sz="3200" b="1" dirty="0">
                <a:solidFill>
                  <a:srgbClr val="C00000"/>
                </a:solidFill>
              </a:rPr>
              <a:t>Relativistic Energy and Momentum</a:t>
            </a:r>
          </a:p>
        </p:txBody>
      </p:sp>
      <mc:AlternateContent xmlns:mc="http://schemas.openxmlformats.org/markup-compatibility/2006" xmlns:a14="http://schemas.microsoft.com/office/drawing/2010/main">
        <mc:Choice Requires="a14">
          <p:sp>
            <p:nvSpPr>
              <p:cNvPr id="3" name="Rectangle 2"/>
              <p:cNvSpPr/>
              <p:nvPr/>
            </p:nvSpPr>
            <p:spPr>
              <a:xfrm>
                <a:off x="457200" y="1371600"/>
                <a:ext cx="8077200" cy="3195105"/>
              </a:xfrm>
              <a:prstGeom prst="rect">
                <a:avLst/>
              </a:prstGeom>
            </p:spPr>
            <p:txBody>
              <a:bodyPr wrap="square">
                <a:spAutoFit/>
              </a:bodyPr>
              <a:lstStyle/>
              <a:p>
                <a:r>
                  <a:rPr lang="en-GB" sz="3200" dirty="0">
                    <a:latin typeface="Times New Roman" panose="02020603050405020304" pitchFamily="18" charset="0"/>
                    <a:cs typeface="Times New Roman" panose="02020603050405020304" pitchFamily="18" charset="0"/>
                  </a:rPr>
                  <a:t>Einstein’s Equation: </a:t>
                </a:r>
                <a14:m>
                  <m:oMath xmlns:m="http://schemas.openxmlformats.org/officeDocument/2006/math">
                    <m:r>
                      <a:rPr lang="en-GB" sz="3200" i="1">
                        <a:latin typeface="Cambria Math"/>
                      </a:rPr>
                      <m:t> </m:t>
                    </m:r>
                    <m:r>
                      <a:rPr lang="en-GB" sz="3200" i="1">
                        <a:latin typeface="Cambria Math"/>
                      </a:rPr>
                      <m:t>𝐸</m:t>
                    </m:r>
                    <m:r>
                      <a:rPr lang="en-GB" sz="3200" i="1">
                        <a:latin typeface="Cambria Math"/>
                      </a:rPr>
                      <m:t>=</m:t>
                    </m:r>
                    <m:r>
                      <a:rPr lang="en-GB" sz="3200" i="1">
                        <a:latin typeface="Cambria Math"/>
                      </a:rPr>
                      <m:t>𝑚</m:t>
                    </m:r>
                    <m:sSup>
                      <m:sSupPr>
                        <m:ctrlPr>
                          <a:rPr lang="en-GB" sz="3200" i="1">
                            <a:latin typeface="Cambria Math"/>
                          </a:rPr>
                        </m:ctrlPr>
                      </m:sSupPr>
                      <m:e>
                        <m:r>
                          <a:rPr lang="en-GB" sz="3200" i="1">
                            <a:latin typeface="Cambria Math"/>
                          </a:rPr>
                          <m:t>𝑐</m:t>
                        </m:r>
                      </m:e>
                      <m:sup>
                        <m:r>
                          <a:rPr lang="en-GB" sz="3200" i="1">
                            <a:latin typeface="Cambria Math"/>
                          </a:rPr>
                          <m:t>2</m:t>
                        </m:r>
                      </m:sup>
                    </m:sSup>
                  </m:oMath>
                </a14:m>
                <a:endParaRPr lang="en-GB" sz="3200" dirty="0">
                  <a:latin typeface="Times New Roman" panose="02020603050405020304" pitchFamily="18" charset="0"/>
                  <a:cs typeface="Times New Roman" panose="02020603050405020304" pitchFamily="18" charset="0"/>
                </a:endParaRPr>
              </a:p>
              <a:p>
                <a:r>
                  <a:rPr lang="en-GB" sz="3200" dirty="0">
                    <a:latin typeface="Times New Roman" panose="02020603050405020304" pitchFamily="18" charset="0"/>
                    <a:cs typeface="Times New Roman" panose="02020603050405020304" pitchFamily="18" charset="0"/>
                  </a:rPr>
                  <a:t>But </a:t>
                </a:r>
                <a14:m>
                  <m:oMath xmlns:m="http://schemas.openxmlformats.org/officeDocument/2006/math">
                    <m:r>
                      <a:rPr lang="en-GB" sz="3200" i="1">
                        <a:latin typeface="Cambria Math"/>
                      </a:rPr>
                      <m:t> </m:t>
                    </m:r>
                    <m:r>
                      <a:rPr lang="en-GB" sz="3200" i="1">
                        <a:latin typeface="Cambria Math"/>
                      </a:rPr>
                      <m:t>𝑚</m:t>
                    </m:r>
                    <m:r>
                      <a:rPr lang="en-GB" sz="3200" i="1">
                        <a:latin typeface="Cambria Math"/>
                      </a:rPr>
                      <m:t>=</m:t>
                    </m:r>
                    <m:f>
                      <m:fPr>
                        <m:ctrlPr>
                          <a:rPr lang="en-GB" sz="3200" i="1">
                            <a:latin typeface="Cambria Math"/>
                          </a:rPr>
                        </m:ctrlPr>
                      </m:fPr>
                      <m:num>
                        <m:sSub>
                          <m:sSubPr>
                            <m:ctrlPr>
                              <a:rPr lang="en-GB" sz="3200" i="1">
                                <a:latin typeface="Cambria Math"/>
                              </a:rPr>
                            </m:ctrlPr>
                          </m:sSubPr>
                          <m:e>
                            <m:r>
                              <a:rPr lang="en-GB" sz="3200" i="1">
                                <a:latin typeface="Cambria Math"/>
                              </a:rPr>
                              <m:t>𝑚</m:t>
                            </m:r>
                          </m:e>
                          <m:sub>
                            <m:r>
                              <a:rPr lang="en-GB" sz="3200" i="1">
                                <a:latin typeface="Cambria Math"/>
                              </a:rPr>
                              <m:t>0</m:t>
                            </m:r>
                          </m:sub>
                        </m:sSub>
                      </m:num>
                      <m:den>
                        <m:rad>
                          <m:radPr>
                            <m:degHide m:val="on"/>
                            <m:ctrlPr>
                              <a:rPr lang="en-GB" sz="3200" i="1">
                                <a:latin typeface="Cambria Math"/>
                              </a:rPr>
                            </m:ctrlPr>
                          </m:radPr>
                          <m:deg/>
                          <m:e>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e>
                        </m:rad>
                      </m:den>
                    </m:f>
                  </m:oMath>
                </a14:m>
                <a:endParaRPr lang="en-GB" sz="3200" dirty="0">
                  <a:latin typeface="Times New Roman" panose="02020603050405020304" pitchFamily="18" charset="0"/>
                  <a:cs typeface="Times New Roman" panose="02020603050405020304" pitchFamily="18" charset="0"/>
                </a:endParaRPr>
              </a:p>
              <a:p>
                <a:r>
                  <a:rPr lang="en-GB" sz="3200" dirty="0">
                    <a:latin typeface="Times New Roman" panose="02020603050405020304" pitchFamily="18" charset="0"/>
                    <a:cs typeface="Times New Roman" panose="02020603050405020304" pitchFamily="18" charset="0"/>
                  </a:rPr>
                  <a:t>Now </a:t>
                </a:r>
                <a14:m>
                  <m:oMath xmlns:m="http://schemas.openxmlformats.org/officeDocument/2006/math">
                    <m:r>
                      <a:rPr lang="en-GB" sz="3200" i="1">
                        <a:latin typeface="Cambria Math"/>
                      </a:rPr>
                      <m:t>𝐸</m:t>
                    </m:r>
                    <m:r>
                      <a:rPr lang="en-GB" sz="3200" i="1">
                        <a:latin typeface="Cambria Math"/>
                      </a:rPr>
                      <m:t>=</m:t>
                    </m:r>
                    <m:f>
                      <m:fPr>
                        <m:ctrlPr>
                          <a:rPr lang="en-GB" sz="3200" i="1">
                            <a:latin typeface="Cambria Math"/>
                          </a:rPr>
                        </m:ctrlPr>
                      </m:fPr>
                      <m:num>
                        <m:sSub>
                          <m:sSubPr>
                            <m:ctrlPr>
                              <a:rPr lang="en-GB" sz="3200" i="1">
                                <a:latin typeface="Cambria Math"/>
                              </a:rPr>
                            </m:ctrlPr>
                          </m:sSubPr>
                          <m:e>
                            <m:r>
                              <a:rPr lang="en-GB" sz="3200" i="1">
                                <a:latin typeface="Cambria Math"/>
                              </a:rPr>
                              <m:t>𝑚</m:t>
                            </m:r>
                          </m:e>
                          <m:sub>
                            <m:r>
                              <a:rPr lang="en-GB" sz="3200" i="1">
                                <a:latin typeface="Cambria Math"/>
                              </a:rPr>
                              <m:t>0</m:t>
                            </m:r>
                          </m:sub>
                        </m:sSub>
                      </m:num>
                      <m:den>
                        <m:rad>
                          <m:radPr>
                            <m:degHide m:val="on"/>
                            <m:ctrlPr>
                              <a:rPr lang="en-GB" sz="3200" i="1">
                                <a:latin typeface="Cambria Math"/>
                              </a:rPr>
                            </m:ctrlPr>
                          </m:radPr>
                          <m:deg/>
                          <m:e>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e>
                        </m:rad>
                      </m:den>
                    </m:f>
                    <m:r>
                      <a:rPr lang="en-GB" sz="3200" i="1">
                        <a:latin typeface="Cambria Math"/>
                      </a:rPr>
                      <m:t>  </m:t>
                    </m:r>
                    <m:sSup>
                      <m:sSupPr>
                        <m:ctrlPr>
                          <a:rPr lang="en-GB" sz="3200" i="1">
                            <a:latin typeface="Cambria Math"/>
                          </a:rPr>
                        </m:ctrlPr>
                      </m:sSupPr>
                      <m:e>
                        <m:r>
                          <a:rPr lang="en-GB" sz="3200" i="1">
                            <a:latin typeface="Cambria Math"/>
                          </a:rPr>
                          <m:t>𝑐</m:t>
                        </m:r>
                      </m:e>
                      <m:sup>
                        <m:r>
                          <a:rPr lang="en-GB" sz="3200" i="1">
                            <a:latin typeface="Cambria Math"/>
                          </a:rPr>
                          <m:t>2</m:t>
                        </m:r>
                      </m:sup>
                    </m:sSup>
                  </m:oMath>
                </a14:m>
                <a:endParaRPr lang="en-GB" sz="3200" dirty="0">
                  <a:latin typeface="Times New Roman" panose="02020603050405020304" pitchFamily="18" charset="0"/>
                  <a:cs typeface="Times New Roman" panose="02020603050405020304" pitchFamily="18" charset="0"/>
                </a:endParaRPr>
              </a:p>
              <a:p>
                <a:r>
                  <a:rPr lang="en-GB" sz="3200" dirty="0">
                    <a:latin typeface="Times New Roman" panose="02020603050405020304" pitchFamily="18" charset="0"/>
                    <a:cs typeface="Times New Roman" panose="02020603050405020304" pitchFamily="18" charset="0"/>
                  </a:rPr>
                  <a:t>After squaring both side we get </a:t>
                </a:r>
              </a:p>
            </p:txBody>
          </p:sp>
        </mc:Choice>
        <mc:Fallback xmlns="">
          <p:sp>
            <p:nvSpPr>
              <p:cNvPr id="3" name="Rectangle 2"/>
              <p:cNvSpPr>
                <a:spLocks noRot="1" noChangeAspect="1" noMove="1" noResize="1" noEditPoints="1" noAdjustHandles="1" noChangeArrowheads="1" noChangeShapeType="1" noTextEdit="1"/>
              </p:cNvSpPr>
              <p:nvPr/>
            </p:nvSpPr>
            <p:spPr>
              <a:xfrm>
                <a:off x="457200" y="1371600"/>
                <a:ext cx="8077200" cy="3195105"/>
              </a:xfrm>
              <a:prstGeom prst="rect">
                <a:avLst/>
              </a:prstGeom>
              <a:blipFill rotWithShape="1">
                <a:blip r:embed="rId2"/>
                <a:stretch>
                  <a:fillRect l="-1887" t="-2290" b="-51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09600" y="4876800"/>
                <a:ext cx="5105400" cy="1192249"/>
              </a:xfrm>
              <a:prstGeom prst="rect">
                <a:avLst/>
              </a:prstGeom>
            </p:spPr>
            <p:txBody>
              <a:bodyPr wrap="square">
                <a:spAutoFit/>
              </a:bodyPr>
              <a:lstStyle/>
              <a:p>
                <a:r>
                  <a:rPr lang="en-GB" dirty="0"/>
                  <a:t> </a:t>
                </a:r>
                <a14:m>
                  <m:oMath xmlns:m="http://schemas.openxmlformats.org/officeDocument/2006/math">
                    <m:sSup>
                      <m:sSupPr>
                        <m:ctrlPr>
                          <a:rPr lang="en-GB" sz="3200" b="1" i="1">
                            <a:latin typeface="Cambria Math"/>
                          </a:rPr>
                        </m:ctrlPr>
                      </m:sSupPr>
                      <m:e>
                        <m:r>
                          <a:rPr lang="en-GB" sz="3200" b="1" i="1">
                            <a:latin typeface="Cambria Math"/>
                          </a:rPr>
                          <m:t>𝑬</m:t>
                        </m:r>
                      </m:e>
                      <m:sup>
                        <m:r>
                          <a:rPr lang="en-GB" sz="3200" b="1" i="1">
                            <a:latin typeface="Cambria Math"/>
                          </a:rPr>
                          <m:t>𝟐</m:t>
                        </m:r>
                      </m:sup>
                    </m:sSup>
                    <m:r>
                      <a:rPr lang="en-GB" sz="3200" b="1" i="1">
                        <a:latin typeface="Cambria Math"/>
                      </a:rPr>
                      <m:t>=</m:t>
                    </m:r>
                    <m:f>
                      <m:fPr>
                        <m:ctrlPr>
                          <a:rPr lang="en-GB" sz="3200" b="1" i="1">
                            <a:latin typeface="Cambria Math"/>
                          </a:rPr>
                        </m:ctrlPr>
                      </m:fPr>
                      <m:num>
                        <m:sSup>
                          <m:sSupPr>
                            <m:ctrlPr>
                              <a:rPr lang="en-GB" sz="3200" b="1" i="1">
                                <a:latin typeface="Cambria Math"/>
                              </a:rPr>
                            </m:ctrlPr>
                          </m:sSupPr>
                          <m:e>
                            <m:sSub>
                              <m:sSubPr>
                                <m:ctrlPr>
                                  <a:rPr lang="en-GB" sz="3200" b="1" i="1">
                                    <a:latin typeface="Cambria Math"/>
                                  </a:rPr>
                                </m:ctrlPr>
                              </m:sSubPr>
                              <m:e>
                                <m:r>
                                  <a:rPr lang="en-GB" sz="3200" b="1" i="1">
                                    <a:latin typeface="Cambria Math"/>
                                  </a:rPr>
                                  <m:t>𝒎</m:t>
                                </m:r>
                              </m:e>
                              <m:sub>
                                <m:r>
                                  <a:rPr lang="en-GB" sz="3200" b="1" i="1">
                                    <a:latin typeface="Cambria Math"/>
                                  </a:rPr>
                                  <m:t>𝟎</m:t>
                                </m:r>
                              </m:sub>
                            </m:sSub>
                          </m:e>
                          <m:sup>
                            <m:r>
                              <a:rPr lang="en-GB" sz="3200" b="1" i="1">
                                <a:latin typeface="Cambria Math"/>
                              </a:rPr>
                              <m:t>𝟐</m:t>
                            </m:r>
                          </m:sup>
                        </m:sSup>
                        <m:sSup>
                          <m:sSupPr>
                            <m:ctrlPr>
                              <a:rPr lang="en-GB" sz="3200" b="1" i="1">
                                <a:latin typeface="Cambria Math"/>
                              </a:rPr>
                            </m:ctrlPr>
                          </m:sSupPr>
                          <m:e>
                            <m:r>
                              <a:rPr lang="en-GB" sz="3200" b="1" i="1">
                                <a:latin typeface="Cambria Math"/>
                              </a:rPr>
                              <m:t>𝒄</m:t>
                            </m:r>
                          </m:e>
                          <m:sup>
                            <m:r>
                              <a:rPr lang="en-GB" sz="3200" b="1" i="1">
                                <a:latin typeface="Cambria Math"/>
                              </a:rPr>
                              <m:t>𝟒</m:t>
                            </m:r>
                          </m:sup>
                        </m:sSup>
                      </m:num>
                      <m:den>
                        <m:r>
                          <a:rPr lang="en-GB" sz="3200" b="1" i="1">
                            <a:latin typeface="Cambria Math"/>
                          </a:rPr>
                          <m:t>𝟏</m:t>
                        </m:r>
                        <m:r>
                          <a:rPr lang="en-GB" sz="3200" b="1" i="1">
                            <a:latin typeface="Cambria Math"/>
                          </a:rPr>
                          <m:t>−</m:t>
                        </m:r>
                        <m:f>
                          <m:fPr>
                            <m:ctrlPr>
                              <a:rPr lang="en-GB" sz="3200" b="1" i="1">
                                <a:latin typeface="Cambria Math"/>
                              </a:rPr>
                            </m:ctrlPr>
                          </m:fPr>
                          <m:num>
                            <m:sSup>
                              <m:sSupPr>
                                <m:ctrlPr>
                                  <a:rPr lang="en-GB" sz="3200" b="1" i="1">
                                    <a:latin typeface="Cambria Math"/>
                                  </a:rPr>
                                </m:ctrlPr>
                              </m:sSupPr>
                              <m:e>
                                <m:r>
                                  <a:rPr lang="en-GB" sz="3200" b="1" i="1">
                                    <a:latin typeface="Cambria Math"/>
                                  </a:rPr>
                                  <m:t>𝒗</m:t>
                                </m:r>
                              </m:e>
                              <m:sup>
                                <m:r>
                                  <a:rPr lang="en-GB" sz="3200" b="1" i="1">
                                    <a:latin typeface="Cambria Math"/>
                                  </a:rPr>
                                  <m:t>𝟐</m:t>
                                </m:r>
                              </m:sup>
                            </m:sSup>
                          </m:num>
                          <m:den>
                            <m:sSup>
                              <m:sSupPr>
                                <m:ctrlPr>
                                  <a:rPr lang="en-GB" sz="3200" b="1" i="1">
                                    <a:latin typeface="Cambria Math"/>
                                  </a:rPr>
                                </m:ctrlPr>
                              </m:sSupPr>
                              <m:e>
                                <m:r>
                                  <a:rPr lang="en-GB" sz="3200" b="1" i="1">
                                    <a:latin typeface="Cambria Math"/>
                                  </a:rPr>
                                  <m:t>𝒄</m:t>
                                </m:r>
                              </m:e>
                              <m:sup>
                                <m:r>
                                  <a:rPr lang="en-GB" sz="3200" b="1" i="1">
                                    <a:latin typeface="Cambria Math"/>
                                  </a:rPr>
                                  <m:t>𝟐</m:t>
                                </m:r>
                              </m:sup>
                            </m:sSup>
                          </m:den>
                        </m:f>
                      </m:den>
                    </m:f>
                  </m:oMath>
                </a14:m>
                <a:r>
                  <a:rPr lang="en-GB" sz="3200" b="1" dirty="0"/>
                  <a:t>……..(</a:t>
                </a:r>
                <a:r>
                  <a:rPr lang="en-GB" sz="3200" b="1" dirty="0" err="1"/>
                  <a:t>i</a:t>
                </a:r>
                <a:r>
                  <a:rPr lang="en-GB" sz="3200" b="1" dirty="0"/>
                  <a:t>)</a:t>
                </a:r>
              </a:p>
            </p:txBody>
          </p:sp>
        </mc:Choice>
        <mc:Fallback xmlns="">
          <p:sp>
            <p:nvSpPr>
              <p:cNvPr id="4" name="Rectangle 3"/>
              <p:cNvSpPr>
                <a:spLocks noRot="1" noChangeAspect="1" noMove="1" noResize="1" noEditPoints="1" noAdjustHandles="1" noChangeArrowheads="1" noChangeShapeType="1" noTextEdit="1"/>
              </p:cNvSpPr>
              <p:nvPr/>
            </p:nvSpPr>
            <p:spPr>
              <a:xfrm>
                <a:off x="609600" y="4876800"/>
                <a:ext cx="5105400" cy="1192249"/>
              </a:xfrm>
              <a:prstGeom prst="rect">
                <a:avLst/>
              </a:prstGeom>
              <a:blipFill rotWithShape="1">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26979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228599"/>
                <a:ext cx="8839200" cy="6473247"/>
              </a:xfrm>
              <a:prstGeom prst="rect">
                <a:avLst/>
              </a:prstGeom>
            </p:spPr>
            <p:txBody>
              <a:bodyPr wrap="square">
                <a:spAutoFit/>
              </a:bodyPr>
              <a:lstStyle/>
              <a:p>
                <a:r>
                  <a:rPr lang="en-GB" sz="3200" dirty="0">
                    <a:latin typeface="Times New Roman" panose="02020603050405020304" pitchFamily="18" charset="0"/>
                    <a:cs typeface="Times New Roman" panose="02020603050405020304" pitchFamily="18" charset="0"/>
                  </a:rPr>
                  <a:t>We know from the definition of momentum P</a:t>
                </a:r>
                <a14:m>
                  <m:oMath xmlns:m="http://schemas.openxmlformats.org/officeDocument/2006/math">
                    <m:r>
                      <a:rPr lang="en-GB" sz="3200" i="1">
                        <a:latin typeface="Cambria Math"/>
                      </a:rPr>
                      <m:t>=</m:t>
                    </m:r>
                    <m:r>
                      <a:rPr lang="en-GB" sz="3200" i="1">
                        <a:latin typeface="Cambria Math"/>
                      </a:rPr>
                      <m:t>𝑚𝑣</m:t>
                    </m:r>
                  </m:oMath>
                </a14:m>
                <a:endParaRPr lang="en-GB" sz="3200" dirty="0">
                  <a:latin typeface="Times New Roman" panose="02020603050405020304" pitchFamily="18" charset="0"/>
                  <a:cs typeface="Times New Roman" panose="02020603050405020304" pitchFamily="18" charset="0"/>
                </a:endParaRPr>
              </a:p>
              <a:p>
                <a:r>
                  <a:rPr lang="en-GB" sz="3200" dirty="0">
                    <a:latin typeface="Times New Roman" panose="02020603050405020304" pitchFamily="18" charset="0"/>
                    <a:cs typeface="Times New Roman" panose="02020603050405020304" pitchFamily="18" charset="0"/>
                  </a:rPr>
                  <a:t>Or </a:t>
                </a:r>
                <a14:m>
                  <m:oMath xmlns:m="http://schemas.openxmlformats.org/officeDocument/2006/math">
                    <m:r>
                      <a:rPr lang="en-GB" sz="3200" i="1">
                        <a:latin typeface="Cambria Math"/>
                      </a:rPr>
                      <m:t>𝑃</m:t>
                    </m:r>
                    <m:r>
                      <a:rPr lang="en-GB" sz="3200" i="1">
                        <a:latin typeface="Cambria Math"/>
                      </a:rPr>
                      <m:t>=</m:t>
                    </m:r>
                    <m:f>
                      <m:fPr>
                        <m:ctrlPr>
                          <a:rPr lang="en-GB" sz="3200" i="1">
                            <a:latin typeface="Cambria Math"/>
                          </a:rPr>
                        </m:ctrlPr>
                      </m:fPr>
                      <m:num>
                        <m:sSub>
                          <m:sSubPr>
                            <m:ctrlPr>
                              <a:rPr lang="en-GB" sz="3200" i="1">
                                <a:latin typeface="Cambria Math"/>
                              </a:rPr>
                            </m:ctrlPr>
                          </m:sSubPr>
                          <m:e>
                            <m:r>
                              <a:rPr lang="en-GB" sz="3200" i="1">
                                <a:latin typeface="Cambria Math"/>
                              </a:rPr>
                              <m:t>𝑚</m:t>
                            </m:r>
                          </m:e>
                          <m:sub>
                            <m:r>
                              <a:rPr lang="en-GB" sz="3200" i="1">
                                <a:latin typeface="Cambria Math"/>
                              </a:rPr>
                              <m:t>0</m:t>
                            </m:r>
                          </m:sub>
                        </m:sSub>
                      </m:num>
                      <m:den>
                        <m:rad>
                          <m:radPr>
                            <m:degHide m:val="on"/>
                            <m:ctrlPr>
                              <a:rPr lang="en-GB" sz="3200" i="1">
                                <a:latin typeface="Cambria Math"/>
                              </a:rPr>
                            </m:ctrlPr>
                          </m:radPr>
                          <m:deg/>
                          <m:e>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e>
                        </m:rad>
                      </m:den>
                    </m:f>
                    <m:r>
                      <a:rPr lang="en-GB" sz="3200" i="1">
                        <a:latin typeface="Cambria Math"/>
                      </a:rPr>
                      <m:t>𝑣</m:t>
                    </m:r>
                  </m:oMath>
                </a14:m>
                <a:endParaRPr lang="en-GB" sz="3200" dirty="0">
                  <a:latin typeface="Times New Roman" panose="02020603050405020304" pitchFamily="18" charset="0"/>
                  <a:cs typeface="Times New Roman" panose="02020603050405020304" pitchFamily="18" charset="0"/>
                </a:endParaRPr>
              </a:p>
              <a:p>
                <a:r>
                  <a:rPr lang="en-GB" sz="3200" dirty="0">
                    <a:latin typeface="Times New Roman" panose="02020603050405020304" pitchFamily="18" charset="0"/>
                    <a:cs typeface="Times New Roman" panose="02020603050405020304" pitchFamily="18" charset="0"/>
                  </a:rPr>
                  <a:t>Or </a:t>
                </a:r>
                <a14:m>
                  <m:oMath xmlns:m="http://schemas.openxmlformats.org/officeDocument/2006/math">
                    <m:r>
                      <a:rPr lang="en-GB" sz="3200" i="1">
                        <a:latin typeface="Cambria Math"/>
                      </a:rPr>
                      <m:t>𝑃𝑐</m:t>
                    </m:r>
                    <m:r>
                      <a:rPr lang="en-GB" sz="3200" i="1">
                        <a:latin typeface="Cambria Math"/>
                      </a:rPr>
                      <m:t>=</m:t>
                    </m:r>
                    <m:f>
                      <m:fPr>
                        <m:ctrlPr>
                          <a:rPr lang="en-GB" sz="3200" i="1">
                            <a:latin typeface="Cambria Math"/>
                          </a:rPr>
                        </m:ctrlPr>
                      </m:fPr>
                      <m:num>
                        <m:sSub>
                          <m:sSubPr>
                            <m:ctrlPr>
                              <a:rPr lang="en-GB" sz="3200" i="1">
                                <a:latin typeface="Cambria Math"/>
                              </a:rPr>
                            </m:ctrlPr>
                          </m:sSubPr>
                          <m:e>
                            <m:r>
                              <a:rPr lang="en-GB" sz="3200" i="1">
                                <a:latin typeface="Cambria Math"/>
                              </a:rPr>
                              <m:t>𝑚</m:t>
                            </m:r>
                          </m:e>
                          <m:sub>
                            <m:r>
                              <a:rPr lang="en-GB" sz="3200" i="1">
                                <a:latin typeface="Cambria Math"/>
                              </a:rPr>
                              <m:t>0</m:t>
                            </m:r>
                          </m:sub>
                        </m:sSub>
                      </m:num>
                      <m:den>
                        <m:rad>
                          <m:radPr>
                            <m:degHide m:val="on"/>
                            <m:ctrlPr>
                              <a:rPr lang="en-GB" sz="3200" i="1">
                                <a:latin typeface="Cambria Math"/>
                              </a:rPr>
                            </m:ctrlPr>
                          </m:radPr>
                          <m:deg/>
                          <m:e>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e>
                        </m:rad>
                      </m:den>
                    </m:f>
                    <m:r>
                      <a:rPr lang="en-GB" sz="3200" i="1">
                        <a:latin typeface="Cambria Math"/>
                      </a:rPr>
                      <m:t>𝑣𝑐</m:t>
                    </m:r>
                  </m:oMath>
                </a14:m>
                <a:r>
                  <a:rPr lang="en-GB" sz="3200" dirty="0" smtClean="0">
                    <a:latin typeface="Times New Roman" panose="02020603050405020304" pitchFamily="18" charset="0"/>
                    <a:cs typeface="Times New Roman" panose="02020603050405020304" pitchFamily="18" charset="0"/>
                  </a:rPr>
                  <a:t>    </a:t>
                </a:r>
                <a:r>
                  <a:rPr lang="en-GB" sz="3200" dirty="0">
                    <a:latin typeface="Times New Roman" panose="02020603050405020304" pitchFamily="18" charset="0"/>
                    <a:cs typeface="Times New Roman" panose="02020603050405020304" pitchFamily="18" charset="0"/>
                  </a:rPr>
                  <a:t>[Multiplying both sides by c]</a:t>
                </a:r>
              </a:p>
              <a:p>
                <a:r>
                  <a:rPr lang="en-GB" sz="3200" dirty="0">
                    <a:latin typeface="Times New Roman" panose="02020603050405020304" pitchFamily="18" charset="0"/>
                    <a:cs typeface="Times New Roman" panose="02020603050405020304" pitchFamily="18" charset="0"/>
                  </a:rPr>
                  <a:t>After squaring both sides</a:t>
                </a:r>
              </a:p>
              <a:p>
                <a:r>
                  <a:rPr lang="en-GB" sz="3200" dirty="0">
                    <a:latin typeface="Times New Roman" panose="02020603050405020304" pitchFamily="18" charset="0"/>
                    <a:cs typeface="Times New Roman" panose="02020603050405020304" pitchFamily="18" charset="0"/>
                  </a:rPr>
                  <a:t> </a:t>
                </a:r>
                <a:r>
                  <a:rPr lang="en-GB" sz="3200" dirty="0" smtClean="0">
                    <a:latin typeface="Times New Roman" panose="02020603050405020304" pitchFamily="18" charset="0"/>
                    <a:cs typeface="Times New Roman" panose="02020603050405020304" pitchFamily="18" charset="0"/>
                  </a:rPr>
                  <a:t> </a:t>
                </a:r>
                <a14:m>
                  <m:oMath xmlns:m="http://schemas.openxmlformats.org/officeDocument/2006/math">
                    <m:sSup>
                      <m:sSupPr>
                        <m:ctrlPr>
                          <a:rPr lang="en-GB" sz="3200" i="1">
                            <a:latin typeface="Cambria Math"/>
                          </a:rPr>
                        </m:ctrlPr>
                      </m:sSupPr>
                      <m:e>
                        <m:r>
                          <a:rPr lang="en-GB" sz="3200" i="1">
                            <a:latin typeface="Cambria Math"/>
                          </a:rPr>
                          <m:t>𝑃</m:t>
                        </m:r>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f>
                      <m:fPr>
                        <m:ctrlPr>
                          <a:rPr lang="en-GB" sz="3200" i="1">
                            <a:latin typeface="Cambria Math"/>
                          </a:rPr>
                        </m:ctrlPr>
                      </m:fPr>
                      <m:num>
                        <m:sSup>
                          <m:sSupPr>
                            <m:ctrlPr>
                              <a:rPr lang="en-GB" sz="3200" i="1">
                                <a:latin typeface="Cambria Math"/>
                              </a:rPr>
                            </m:ctrlPr>
                          </m:sSupPr>
                          <m:e>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sSup>
                              <m:sSupPr>
                                <m:ctrlPr>
                                  <a:rPr lang="en-GB" sz="3200" i="1">
                                    <a:latin typeface="Cambria Math"/>
                                  </a:rPr>
                                </m:ctrlPr>
                              </m:sSupPr>
                              <m:e>
                                <m:r>
                                  <a:rPr lang="en-GB" sz="3200" i="1">
                                    <a:latin typeface="Cambria Math"/>
                                  </a:rPr>
                                  <m:t>𝑣</m:t>
                                </m:r>
                              </m:e>
                              <m:sup>
                                <m:r>
                                  <a:rPr lang="en-GB" sz="3200" i="1">
                                    <a:latin typeface="Cambria Math"/>
                                  </a:rPr>
                                  <m:t>2</m:t>
                                </m:r>
                              </m:sup>
                            </m:sSup>
                            <m:r>
                              <a:rPr lang="en-GB" sz="3200" i="1">
                                <a:latin typeface="Cambria Math"/>
                              </a:rPr>
                              <m:t>𝑐</m:t>
                            </m:r>
                          </m:e>
                          <m:sup>
                            <m:r>
                              <a:rPr lang="en-GB" sz="3200" i="1">
                                <a:latin typeface="Cambria Math"/>
                              </a:rPr>
                              <m:t>2</m:t>
                            </m:r>
                          </m:sup>
                        </m:sSup>
                      </m:num>
                      <m:den>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den>
                    </m:f>
                  </m:oMath>
                </a14:m>
                <a:r>
                  <a:rPr lang="en-GB" sz="3200" dirty="0">
                    <a:latin typeface="Times New Roman" panose="02020603050405020304" pitchFamily="18" charset="0"/>
                    <a:cs typeface="Times New Roman" panose="02020603050405020304" pitchFamily="18" charset="0"/>
                  </a:rPr>
                  <a:t>……..(ii)</a:t>
                </a:r>
              </a:p>
              <a:p>
                <a:r>
                  <a:rPr lang="en-GB" sz="3200" dirty="0">
                    <a:latin typeface="Times New Roman" panose="02020603050405020304" pitchFamily="18" charset="0"/>
                    <a:cs typeface="Times New Roman" panose="02020603050405020304" pitchFamily="18" charset="0"/>
                  </a:rPr>
                  <a:t>Now Subtracting equation (ii) from (</a:t>
                </a:r>
                <a:r>
                  <a:rPr lang="en-GB" sz="3200" dirty="0" err="1">
                    <a:latin typeface="Times New Roman" panose="02020603050405020304" pitchFamily="18" charset="0"/>
                    <a:cs typeface="Times New Roman" panose="02020603050405020304" pitchFamily="18" charset="0"/>
                  </a:rPr>
                  <a:t>i</a:t>
                </a:r>
                <a:r>
                  <a:rPr lang="en-GB" sz="3200" dirty="0">
                    <a:latin typeface="Times New Roman" panose="02020603050405020304" pitchFamily="18" charset="0"/>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sSup>
                        <m:sSupPr>
                          <m:ctrlPr>
                            <a:rPr lang="en-GB" sz="3200" i="1">
                              <a:latin typeface="Cambria Math"/>
                            </a:rPr>
                          </m:ctrlPr>
                        </m:sSupPr>
                        <m:e>
                          <m:r>
                            <a:rPr lang="en-GB" sz="3200" i="1">
                              <a:latin typeface="Cambria Math"/>
                            </a:rPr>
                            <m:t>𝐸</m:t>
                          </m:r>
                        </m:e>
                        <m:sup>
                          <m:r>
                            <a:rPr lang="en-GB" sz="3200" i="1">
                              <a:latin typeface="Cambria Math"/>
                            </a:rPr>
                            <m:t>2</m:t>
                          </m:r>
                        </m:sup>
                      </m:sSup>
                      <m:r>
                        <a:rPr lang="en-GB" sz="3200" i="1">
                          <a:latin typeface="Cambria Math"/>
                        </a:rPr>
                        <m:t>−</m:t>
                      </m:r>
                      <m:sSup>
                        <m:sSupPr>
                          <m:ctrlPr>
                            <a:rPr lang="en-GB" sz="3200" i="1">
                              <a:latin typeface="Cambria Math"/>
                            </a:rPr>
                          </m:ctrlPr>
                        </m:sSupPr>
                        <m:e>
                          <m:r>
                            <a:rPr lang="en-GB" sz="3200" i="1">
                              <a:latin typeface="Cambria Math"/>
                            </a:rPr>
                            <m:t>𝑃</m:t>
                          </m:r>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f>
                        <m:fPr>
                          <m:ctrlPr>
                            <a:rPr lang="en-GB" sz="3200" i="1">
                              <a:latin typeface="Cambria Math"/>
                            </a:rPr>
                          </m:ctrlPr>
                        </m:fPr>
                        <m:num>
                          <m:sSup>
                            <m:sSupPr>
                              <m:ctrlPr>
                                <a:rPr lang="en-GB" sz="3200" i="1">
                                  <a:latin typeface="Cambria Math"/>
                                </a:rPr>
                              </m:ctrlPr>
                            </m:sSupPr>
                            <m:e>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4</m:t>
                              </m:r>
                            </m:sup>
                          </m:sSup>
                        </m:num>
                        <m:den>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den>
                      </m:f>
                      <m:r>
                        <a:rPr lang="en-GB" sz="3200" i="1">
                          <a:latin typeface="Cambria Math"/>
                        </a:rPr>
                        <m:t>−</m:t>
                      </m:r>
                      <m:f>
                        <m:fPr>
                          <m:ctrlPr>
                            <a:rPr lang="en-GB" sz="3200" i="1">
                              <a:latin typeface="Cambria Math"/>
                            </a:rPr>
                          </m:ctrlPr>
                        </m:fPr>
                        <m:num>
                          <m:sSup>
                            <m:sSupPr>
                              <m:ctrlPr>
                                <a:rPr lang="en-GB" sz="3200" i="1">
                                  <a:latin typeface="Cambria Math"/>
                                </a:rPr>
                              </m:ctrlPr>
                            </m:sSupPr>
                            <m:e>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sSup>
                                <m:sSupPr>
                                  <m:ctrlPr>
                                    <a:rPr lang="en-GB" sz="3200" i="1">
                                      <a:latin typeface="Cambria Math"/>
                                    </a:rPr>
                                  </m:ctrlPr>
                                </m:sSupPr>
                                <m:e>
                                  <m:r>
                                    <a:rPr lang="en-GB" sz="3200" i="1">
                                      <a:latin typeface="Cambria Math"/>
                                    </a:rPr>
                                    <m:t>𝑣</m:t>
                                  </m:r>
                                </m:e>
                                <m:sup>
                                  <m:r>
                                    <a:rPr lang="en-GB" sz="3200" i="1">
                                      <a:latin typeface="Cambria Math"/>
                                    </a:rPr>
                                    <m:t>2</m:t>
                                  </m:r>
                                </m:sup>
                              </m:sSup>
                              <m:r>
                                <a:rPr lang="en-GB" sz="3200" i="1">
                                  <a:latin typeface="Cambria Math"/>
                                </a:rPr>
                                <m:t>𝑐</m:t>
                              </m:r>
                            </m:e>
                            <m:sup>
                              <m:r>
                                <a:rPr lang="en-GB" sz="3200" i="1">
                                  <a:latin typeface="Cambria Math"/>
                                </a:rPr>
                                <m:t>2</m:t>
                              </m:r>
                            </m:sup>
                          </m:sSup>
                        </m:num>
                        <m:den>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den>
                      </m:f>
                      <m:r>
                        <a:rPr lang="en-GB" sz="3200" i="1">
                          <a:latin typeface="Cambria Math"/>
                        </a:rPr>
                        <m:t>)</m:t>
                      </m:r>
                    </m:oMath>
                  </m:oMathPara>
                </a14:m>
                <a:endParaRPr lang="en-GB" sz="32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28599"/>
                <a:ext cx="8839200" cy="6473247"/>
              </a:xfrm>
              <a:prstGeom prst="rect">
                <a:avLst/>
              </a:prstGeom>
              <a:blipFill rotWithShape="1">
                <a:blip r:embed="rId2"/>
                <a:stretch>
                  <a:fillRect l="-1724" t="-1224"/>
                </a:stretch>
              </a:blipFill>
            </p:spPr>
            <p:txBody>
              <a:bodyPr/>
              <a:lstStyle/>
              <a:p>
                <a:r>
                  <a:rPr lang="en-GB">
                    <a:noFill/>
                  </a:rPr>
                  <a:t> </a:t>
                </a:r>
              </a:p>
            </p:txBody>
          </p:sp>
        </mc:Fallback>
      </mc:AlternateContent>
    </p:spTree>
    <p:extLst>
      <p:ext uri="{BB962C8B-B14F-4D97-AF65-F5344CB8AC3E}">
        <p14:creationId xmlns:p14="http://schemas.microsoft.com/office/powerpoint/2010/main" val="76590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24395" y="-17418"/>
                <a:ext cx="8458200" cy="4990020"/>
              </a:xfrm>
              <a:prstGeom prst="rect">
                <a:avLst/>
              </a:prstGeom>
            </p:spPr>
            <p:txBody>
              <a:bodyPr wrap="square">
                <a:spAutoFit/>
              </a:bodyPr>
              <a:lstStyle/>
              <a:p>
                <a:r>
                  <a:rPr lang="en-GB" sz="3200" dirty="0" smtClean="0">
                    <a:latin typeface="Times New Roman" panose="02020603050405020304" pitchFamily="18" charset="0"/>
                    <a:cs typeface="Times New Roman" panose="02020603050405020304" pitchFamily="18" charset="0"/>
                  </a:rPr>
                  <a:t>or</a:t>
                </a:r>
                <a14:m>
                  <m:oMath xmlns:m="http://schemas.openxmlformats.org/officeDocument/2006/math">
                    <m:sSup>
                      <m:sSupPr>
                        <m:ctrlPr>
                          <a:rPr lang="en-GB" sz="3200" i="1">
                            <a:latin typeface="Cambria Math"/>
                          </a:rPr>
                        </m:ctrlPr>
                      </m:sSupPr>
                      <m:e>
                        <m:r>
                          <a:rPr lang="en-US" sz="3200" b="0" i="1" smtClean="0">
                            <a:latin typeface="Cambria Math"/>
                          </a:rPr>
                          <m:t>  </m:t>
                        </m:r>
                        <m:r>
                          <a:rPr lang="en-GB" sz="3200" i="1">
                            <a:latin typeface="Cambria Math"/>
                          </a:rPr>
                          <m:t>𝐸</m:t>
                        </m:r>
                      </m:e>
                      <m:sup>
                        <m:r>
                          <a:rPr lang="en-GB" sz="3200" i="1">
                            <a:latin typeface="Cambria Math"/>
                          </a:rPr>
                          <m:t>2</m:t>
                        </m:r>
                      </m:sup>
                    </m:sSup>
                    <m:r>
                      <a:rPr lang="en-GB" sz="3200" i="1">
                        <a:latin typeface="Cambria Math"/>
                      </a:rPr>
                      <m:t>−</m:t>
                    </m:r>
                    <m:sSup>
                      <m:sSupPr>
                        <m:ctrlPr>
                          <a:rPr lang="en-GB" sz="3200" i="1">
                            <a:latin typeface="Cambria Math"/>
                          </a:rPr>
                        </m:ctrlPr>
                      </m:sSupPr>
                      <m:e>
                        <m:r>
                          <a:rPr lang="en-GB" sz="3200" i="1">
                            <a:latin typeface="Cambria Math"/>
                          </a:rPr>
                          <m:t>𝑃</m:t>
                        </m:r>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sSup>
                      <m:sSupPr>
                        <m:ctrlPr>
                          <a:rPr lang="en-GB" sz="3200" i="1">
                            <a:latin typeface="Cambria Math"/>
                          </a:rPr>
                        </m:ctrlPr>
                      </m:sSupPr>
                      <m:e>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4</m:t>
                        </m:r>
                      </m:sup>
                    </m:sSup>
                    <m:r>
                      <a:rPr lang="en-GB" sz="3200" i="1">
                        <a:latin typeface="Cambria Math"/>
                      </a:rPr>
                      <m:t>(</m:t>
                    </m:r>
                    <m:f>
                      <m:fPr>
                        <m:ctrlPr>
                          <a:rPr lang="en-GB" sz="3200" i="1">
                            <a:latin typeface="Cambria Math"/>
                          </a:rPr>
                        </m:ctrlPr>
                      </m:fPr>
                      <m:num>
                        <m:r>
                          <a:rPr lang="en-GB" sz="3200" i="1">
                            <a:latin typeface="Cambria Math"/>
                          </a:rPr>
                          <m:t>1</m:t>
                        </m:r>
                      </m:num>
                      <m:den>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den>
                    </m:f>
                    <m:r>
                      <a:rPr lang="en-GB" sz="3200" i="1">
                        <a:latin typeface="Cambria Math"/>
                      </a:rPr>
                      <m:t>−</m:t>
                    </m:r>
                    <m:f>
                      <m:fPr>
                        <m:ctrlPr>
                          <a:rPr lang="en-GB" sz="3200" i="1">
                            <a:latin typeface="Cambria Math"/>
                          </a:rPr>
                        </m:ctrlPr>
                      </m:fPr>
                      <m:num>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num>
                      <m:den>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den>
                    </m:f>
                    <m:r>
                      <a:rPr lang="en-GB" sz="3200" i="1">
                        <a:latin typeface="Cambria Math"/>
                      </a:rPr>
                      <m:t>)</m:t>
                    </m:r>
                  </m:oMath>
                </a14:m>
                <a:endParaRPr lang="en-GB" sz="3200" dirty="0">
                  <a:latin typeface="Times New Roman" panose="02020603050405020304" pitchFamily="18" charset="0"/>
                  <a:cs typeface="Times New Roman" panose="02020603050405020304" pitchFamily="18" charset="0"/>
                </a:endParaRPr>
              </a:p>
              <a:p>
                <a:r>
                  <a:rPr lang="en-GB" sz="3200" dirty="0" smtClean="0">
                    <a:latin typeface="Times New Roman" panose="02020603050405020304" pitchFamily="18" charset="0"/>
                    <a:cs typeface="Times New Roman" panose="02020603050405020304" pitchFamily="18" charset="0"/>
                  </a:rPr>
                  <a:t>Or  </a:t>
                </a:r>
                <a14:m>
                  <m:oMath xmlns:m="http://schemas.openxmlformats.org/officeDocument/2006/math">
                    <m:sSup>
                      <m:sSupPr>
                        <m:ctrlPr>
                          <a:rPr lang="en-GB" sz="3200" i="1">
                            <a:latin typeface="Cambria Math"/>
                          </a:rPr>
                        </m:ctrlPr>
                      </m:sSupPr>
                      <m:e>
                        <m:r>
                          <a:rPr lang="en-GB" sz="3200" i="1">
                            <a:latin typeface="Cambria Math"/>
                          </a:rPr>
                          <m:t>𝐸</m:t>
                        </m:r>
                      </m:e>
                      <m:sup>
                        <m:r>
                          <a:rPr lang="en-GB" sz="3200" i="1">
                            <a:latin typeface="Cambria Math"/>
                          </a:rPr>
                          <m:t>2</m:t>
                        </m:r>
                      </m:sup>
                    </m:sSup>
                    <m:r>
                      <a:rPr lang="en-GB" sz="3200" i="1">
                        <a:latin typeface="Cambria Math"/>
                      </a:rPr>
                      <m:t>−</m:t>
                    </m:r>
                    <m:sSup>
                      <m:sSupPr>
                        <m:ctrlPr>
                          <a:rPr lang="en-GB" sz="3200" i="1">
                            <a:latin typeface="Cambria Math"/>
                          </a:rPr>
                        </m:ctrlPr>
                      </m:sSupPr>
                      <m:e>
                        <m:r>
                          <a:rPr lang="en-GB" sz="3200" i="1">
                            <a:latin typeface="Cambria Math"/>
                          </a:rPr>
                          <m:t>𝑃</m:t>
                        </m:r>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sSup>
                      <m:sSupPr>
                        <m:ctrlPr>
                          <a:rPr lang="en-GB" sz="3200" i="1">
                            <a:latin typeface="Cambria Math"/>
                          </a:rPr>
                        </m:ctrlPr>
                      </m:sSupPr>
                      <m:e>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4</m:t>
                        </m:r>
                      </m:sup>
                    </m:sSup>
                    <m:r>
                      <a:rPr lang="en-GB" sz="3200" i="1">
                        <a:latin typeface="Cambria Math"/>
                      </a:rPr>
                      <m:t>(</m:t>
                    </m:r>
                    <m:f>
                      <m:fPr>
                        <m:ctrlPr>
                          <a:rPr lang="en-GB" sz="3200" i="1">
                            <a:latin typeface="Cambria Math"/>
                          </a:rPr>
                        </m:ctrlPr>
                      </m:fPr>
                      <m:num>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num>
                      <m:den>
                        <m:r>
                          <a:rPr lang="en-GB" sz="3200" i="1">
                            <a:latin typeface="Cambria Math"/>
                          </a:rPr>
                          <m:t>1−</m:t>
                        </m:r>
                        <m:f>
                          <m:fPr>
                            <m:ctrlPr>
                              <a:rPr lang="en-GB" sz="3200" i="1">
                                <a:latin typeface="Cambria Math"/>
                              </a:rPr>
                            </m:ctrlPr>
                          </m:fPr>
                          <m:num>
                            <m:sSup>
                              <m:sSupPr>
                                <m:ctrlPr>
                                  <a:rPr lang="en-GB" sz="3200" i="1">
                                    <a:latin typeface="Cambria Math"/>
                                  </a:rPr>
                                </m:ctrlPr>
                              </m:sSupPr>
                              <m:e>
                                <m:r>
                                  <a:rPr lang="en-GB" sz="3200" i="1">
                                    <a:latin typeface="Cambria Math"/>
                                  </a:rPr>
                                  <m:t>𝑣</m:t>
                                </m:r>
                              </m:e>
                              <m:sup>
                                <m:r>
                                  <a:rPr lang="en-GB" sz="3200" i="1">
                                    <a:latin typeface="Cambria Math"/>
                                  </a:rPr>
                                  <m:t>2</m:t>
                                </m:r>
                              </m:sup>
                            </m:sSup>
                          </m:num>
                          <m:den>
                            <m:sSup>
                              <m:sSupPr>
                                <m:ctrlPr>
                                  <a:rPr lang="en-GB" sz="3200" i="1">
                                    <a:latin typeface="Cambria Math"/>
                                  </a:rPr>
                                </m:ctrlPr>
                              </m:sSupPr>
                              <m:e>
                                <m:r>
                                  <a:rPr lang="en-GB" sz="3200" i="1">
                                    <a:latin typeface="Cambria Math"/>
                                  </a:rPr>
                                  <m:t>𝑐</m:t>
                                </m:r>
                              </m:e>
                              <m:sup>
                                <m:r>
                                  <a:rPr lang="en-GB" sz="3200" i="1">
                                    <a:latin typeface="Cambria Math"/>
                                  </a:rPr>
                                  <m:t>2</m:t>
                                </m:r>
                              </m:sup>
                            </m:sSup>
                          </m:den>
                        </m:f>
                      </m:den>
                    </m:f>
                    <m:r>
                      <a:rPr lang="en-GB" sz="3200" i="1">
                        <a:latin typeface="Cambria Math"/>
                      </a:rPr>
                      <m:t>)</m:t>
                    </m:r>
                  </m:oMath>
                </a14:m>
                <a:endParaRPr lang="en-GB" sz="3200" dirty="0">
                  <a:latin typeface="Times New Roman" panose="02020603050405020304" pitchFamily="18" charset="0"/>
                  <a:cs typeface="Times New Roman" panose="02020603050405020304" pitchFamily="18" charset="0"/>
                </a:endParaRPr>
              </a:p>
              <a:p>
                <a:r>
                  <a:rPr lang="en-GB" sz="3200" dirty="0" smtClean="0">
                    <a:latin typeface="Times New Roman" panose="02020603050405020304" pitchFamily="18" charset="0"/>
                    <a:cs typeface="Times New Roman" panose="02020603050405020304" pitchFamily="18" charset="0"/>
                  </a:rPr>
                  <a:t>Or  </a:t>
                </a:r>
                <a14:m>
                  <m:oMath xmlns:m="http://schemas.openxmlformats.org/officeDocument/2006/math">
                    <m:sSup>
                      <m:sSupPr>
                        <m:ctrlPr>
                          <a:rPr lang="en-GB" sz="3200" i="1">
                            <a:latin typeface="Cambria Math"/>
                          </a:rPr>
                        </m:ctrlPr>
                      </m:sSupPr>
                      <m:e>
                        <m:r>
                          <a:rPr lang="en-GB" sz="3200" i="1">
                            <a:latin typeface="Cambria Math"/>
                          </a:rPr>
                          <m:t>𝐸</m:t>
                        </m:r>
                      </m:e>
                      <m:sup>
                        <m:r>
                          <a:rPr lang="en-GB" sz="3200" i="1">
                            <a:latin typeface="Cambria Math"/>
                          </a:rPr>
                          <m:t>2</m:t>
                        </m:r>
                      </m:sup>
                    </m:sSup>
                    <m:r>
                      <a:rPr lang="en-GB" sz="3200" i="1">
                        <a:latin typeface="Cambria Math"/>
                      </a:rPr>
                      <m:t>−</m:t>
                    </m:r>
                    <m:sSup>
                      <m:sSupPr>
                        <m:ctrlPr>
                          <a:rPr lang="en-GB" sz="3200" i="1">
                            <a:latin typeface="Cambria Math"/>
                          </a:rPr>
                        </m:ctrlPr>
                      </m:sSupPr>
                      <m:e>
                        <m:r>
                          <a:rPr lang="en-GB" sz="3200" i="1">
                            <a:latin typeface="Cambria Math"/>
                          </a:rPr>
                          <m:t>𝑃</m:t>
                        </m:r>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sSup>
                      <m:sSupPr>
                        <m:ctrlPr>
                          <a:rPr lang="en-GB" sz="3200" i="1">
                            <a:latin typeface="Cambria Math"/>
                          </a:rPr>
                        </m:ctrlPr>
                      </m:sSupPr>
                      <m:e>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4</m:t>
                        </m:r>
                      </m:sup>
                    </m:sSup>
                  </m:oMath>
                </a14:m>
                <a:endParaRPr lang="en-GB" sz="3200" dirty="0">
                  <a:latin typeface="Times New Roman" panose="02020603050405020304" pitchFamily="18" charset="0"/>
                  <a:cs typeface="Times New Roman" panose="02020603050405020304" pitchFamily="18" charset="0"/>
                </a:endParaRPr>
              </a:p>
              <a:p>
                <a:r>
                  <a:rPr lang="en-GB" sz="3200" dirty="0" smtClean="0">
                    <a:latin typeface="Times New Roman" panose="02020603050405020304" pitchFamily="18" charset="0"/>
                    <a:cs typeface="Times New Roman" panose="02020603050405020304" pitchFamily="18" charset="0"/>
                  </a:rPr>
                  <a:t>Or  </a:t>
                </a:r>
                <a14:m>
                  <m:oMath xmlns:m="http://schemas.openxmlformats.org/officeDocument/2006/math">
                    <m:sSup>
                      <m:sSupPr>
                        <m:ctrlPr>
                          <a:rPr lang="en-GB" sz="3200" i="1">
                            <a:latin typeface="Cambria Math"/>
                          </a:rPr>
                        </m:ctrlPr>
                      </m:sSupPr>
                      <m:e>
                        <m:r>
                          <a:rPr lang="en-GB" sz="3200" i="1">
                            <a:latin typeface="Cambria Math"/>
                          </a:rPr>
                          <m:t>𝐸</m:t>
                        </m:r>
                      </m:e>
                      <m:sup>
                        <m:r>
                          <a:rPr lang="en-GB" sz="3200" i="1">
                            <a:latin typeface="Cambria Math"/>
                          </a:rPr>
                          <m:t>2</m:t>
                        </m:r>
                      </m:sup>
                    </m:sSup>
                    <m:r>
                      <a:rPr lang="en-GB" sz="3200" i="1">
                        <a:latin typeface="Cambria Math"/>
                      </a:rPr>
                      <m:t>=</m:t>
                    </m:r>
                    <m:sSup>
                      <m:sSupPr>
                        <m:ctrlPr>
                          <a:rPr lang="en-GB" sz="3200" i="1">
                            <a:latin typeface="Cambria Math"/>
                          </a:rPr>
                        </m:ctrlPr>
                      </m:sSupPr>
                      <m:e>
                        <m:sSup>
                          <m:sSupPr>
                            <m:ctrlPr>
                              <a:rPr lang="en-GB" sz="3200" i="1">
                                <a:latin typeface="Cambria Math"/>
                              </a:rPr>
                            </m:ctrlPr>
                          </m:sSupPr>
                          <m:e>
                            <m:r>
                              <a:rPr lang="en-GB" sz="3200" i="1">
                                <a:latin typeface="Cambria Math"/>
                              </a:rPr>
                              <m:t>𝑃</m:t>
                            </m:r>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sSub>
                          <m:sSubPr>
                            <m:ctrlPr>
                              <a:rPr lang="en-GB" sz="3200" i="1">
                                <a:latin typeface="Cambria Math"/>
                              </a:rPr>
                            </m:ctrlPr>
                          </m:sSubPr>
                          <m:e>
                            <m:r>
                              <a:rPr lang="en-GB" sz="3200" i="1">
                                <a:latin typeface="Cambria Math"/>
                              </a:rPr>
                              <m:t>𝑚</m:t>
                            </m:r>
                          </m:e>
                          <m:sub>
                            <m:r>
                              <a:rPr lang="en-GB" sz="3200" i="1">
                                <a:latin typeface="Cambria Math"/>
                              </a:rPr>
                              <m:t>0</m:t>
                            </m:r>
                          </m:sub>
                        </m:sSub>
                      </m:e>
                      <m:sup>
                        <m:r>
                          <a:rPr lang="en-GB" sz="3200" i="1">
                            <a:latin typeface="Cambria Math"/>
                          </a:rPr>
                          <m:t>2</m:t>
                        </m:r>
                      </m:sup>
                    </m:sSup>
                    <m:sSup>
                      <m:sSupPr>
                        <m:ctrlPr>
                          <a:rPr lang="en-GB" sz="3200" i="1">
                            <a:latin typeface="Cambria Math"/>
                          </a:rPr>
                        </m:ctrlPr>
                      </m:sSupPr>
                      <m:e>
                        <m:r>
                          <a:rPr lang="en-GB" sz="3200" i="1">
                            <a:latin typeface="Cambria Math"/>
                          </a:rPr>
                          <m:t>𝑐</m:t>
                        </m:r>
                      </m:e>
                      <m:sup>
                        <m:r>
                          <a:rPr lang="en-GB" sz="3200" i="1">
                            <a:latin typeface="Cambria Math"/>
                          </a:rPr>
                          <m:t>4</m:t>
                        </m:r>
                      </m:sup>
                    </m:sSup>
                  </m:oMath>
                </a14:m>
                <a:r>
                  <a:rPr lang="en-GB" sz="3200" dirty="0">
                    <a:latin typeface="Times New Roman" panose="02020603050405020304" pitchFamily="18" charset="0"/>
                    <a:cs typeface="Times New Roman" panose="02020603050405020304" pitchFamily="18" charset="0"/>
                  </a:rPr>
                  <a:t> </a:t>
                </a:r>
              </a:p>
              <a:p>
                <a:r>
                  <a:rPr lang="en-GB" sz="3200" dirty="0" smtClean="0">
                    <a:latin typeface="Times New Roman" panose="02020603050405020304" pitchFamily="18" charset="0"/>
                    <a:cs typeface="Times New Roman" panose="02020603050405020304" pitchFamily="18" charset="0"/>
                  </a:rPr>
                  <a:t>O</a:t>
                </a:r>
                <a:r>
                  <a:rPr lang="en-GB" sz="3200" dirty="0">
                    <a:latin typeface="Times New Roman" panose="02020603050405020304" pitchFamily="18" charset="0"/>
                    <a:cs typeface="Times New Roman" panose="02020603050405020304" pitchFamily="18" charset="0"/>
                  </a:rPr>
                  <a:t>r</a:t>
                </a:r>
                <a14:m>
                  <m:oMath xmlns:m="http://schemas.openxmlformats.org/officeDocument/2006/math">
                    <m:r>
                      <a:rPr lang="en-US" sz="3200" b="0" i="0" smtClean="0">
                        <a:latin typeface="Cambria Math"/>
                      </a:rPr>
                      <m:t>   </m:t>
                    </m:r>
                    <m:r>
                      <a:rPr lang="en-GB" sz="3200" i="1">
                        <a:latin typeface="Cambria Math"/>
                      </a:rPr>
                      <m:t>𝐸</m:t>
                    </m:r>
                    <m:r>
                      <a:rPr lang="en-GB" sz="3200" i="1">
                        <a:latin typeface="Cambria Math"/>
                      </a:rPr>
                      <m:t>=</m:t>
                    </m:r>
                    <m:rad>
                      <m:radPr>
                        <m:degHide m:val="on"/>
                        <m:ctrlPr>
                          <a:rPr lang="en-GB" sz="3200" i="1">
                            <a:latin typeface="Cambria Math"/>
                          </a:rPr>
                        </m:ctrlPr>
                      </m:radPr>
                      <m:deg/>
                      <m:e>
                        <m:sSup>
                          <m:sSupPr>
                            <m:ctrlPr>
                              <a:rPr lang="en-GB" sz="3200" i="1">
                                <a:latin typeface="Cambria Math"/>
                              </a:rPr>
                            </m:ctrlPr>
                          </m:sSupPr>
                          <m:e>
                            <m:r>
                              <a:rPr lang="en-GB" sz="3200" i="1">
                                <a:latin typeface="Cambria Math"/>
                              </a:rPr>
                              <m:t>(</m:t>
                            </m:r>
                            <m:r>
                              <a:rPr lang="en-GB" sz="3200" i="1">
                                <a:latin typeface="Cambria Math"/>
                              </a:rPr>
                              <m:t>𝑃𝑐</m:t>
                            </m:r>
                            <m:r>
                              <a:rPr lang="en-GB" sz="3200" i="1">
                                <a:latin typeface="Cambria Math"/>
                              </a:rPr>
                              <m:t>)</m:t>
                            </m:r>
                          </m:e>
                          <m:sup>
                            <m:r>
                              <a:rPr lang="en-GB" sz="3200" i="1">
                                <a:latin typeface="Cambria Math"/>
                              </a:rPr>
                              <m:t>2</m:t>
                            </m:r>
                          </m:sup>
                        </m:sSup>
                        <m:r>
                          <a:rPr lang="en-GB" sz="3200" i="1">
                            <a:latin typeface="Cambria Math"/>
                          </a:rPr>
                          <m:t>+</m:t>
                        </m:r>
                        <m:sSup>
                          <m:sSupPr>
                            <m:ctrlPr>
                              <a:rPr lang="en-GB" sz="3200" i="1">
                                <a:latin typeface="Cambria Math"/>
                              </a:rPr>
                            </m:ctrlPr>
                          </m:sSupPr>
                          <m:e>
                            <m:r>
                              <a:rPr lang="en-GB" sz="3200" i="1">
                                <a:latin typeface="Cambria Math"/>
                              </a:rPr>
                              <m:t>(</m:t>
                            </m:r>
                            <m:sSub>
                              <m:sSubPr>
                                <m:ctrlPr>
                                  <a:rPr lang="en-GB" sz="3200" i="1">
                                    <a:latin typeface="Cambria Math"/>
                                  </a:rPr>
                                </m:ctrlPr>
                              </m:sSubPr>
                              <m:e>
                                <m:r>
                                  <a:rPr lang="en-GB" sz="3200" i="1">
                                    <a:latin typeface="Cambria Math"/>
                                  </a:rPr>
                                  <m:t>𝑚</m:t>
                                </m:r>
                              </m:e>
                              <m:sub>
                                <m:r>
                                  <a:rPr lang="en-GB" sz="3200" i="1">
                                    <a:latin typeface="Cambria Math"/>
                                  </a:rPr>
                                  <m:t>0</m:t>
                                </m:r>
                              </m:sub>
                            </m:sSub>
                            <m:sSup>
                              <m:sSupPr>
                                <m:ctrlPr>
                                  <a:rPr lang="en-GB" sz="3200" i="1">
                                    <a:latin typeface="Cambria Math"/>
                                  </a:rPr>
                                </m:ctrlPr>
                              </m:sSupPr>
                              <m:e>
                                <m:r>
                                  <a:rPr lang="en-GB" sz="3200" i="1">
                                    <a:latin typeface="Cambria Math"/>
                                  </a:rPr>
                                  <m:t>𝑐</m:t>
                                </m:r>
                              </m:e>
                              <m:sup>
                                <m:r>
                                  <a:rPr lang="en-GB" sz="3200" i="1">
                                    <a:latin typeface="Cambria Math"/>
                                  </a:rPr>
                                  <m:t>2</m:t>
                                </m:r>
                              </m:sup>
                            </m:sSup>
                            <m:r>
                              <a:rPr lang="en-GB" sz="3200" i="1">
                                <a:latin typeface="Cambria Math"/>
                              </a:rPr>
                              <m:t>)</m:t>
                            </m:r>
                          </m:e>
                          <m:sup>
                            <m:r>
                              <a:rPr lang="en-GB" sz="3200" i="1">
                                <a:latin typeface="Cambria Math"/>
                              </a:rPr>
                              <m:t>2</m:t>
                            </m:r>
                          </m:sup>
                        </m:sSup>
                      </m:e>
                    </m:rad>
                  </m:oMath>
                </a14:m>
                <a:endParaRPr lang="en-GB" sz="32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24395" y="-17418"/>
                <a:ext cx="8458200" cy="4990020"/>
              </a:xfrm>
              <a:prstGeom prst="rect">
                <a:avLst/>
              </a:prstGeom>
              <a:blipFill rotWithShape="1">
                <a:blip r:embed="rId2"/>
                <a:stretch>
                  <a:fillRect l="-18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157553" y="4800600"/>
                <a:ext cx="3733265"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1" i="1" smtClean="0">
                          <a:solidFill>
                            <a:srgbClr val="C00000"/>
                          </a:solidFill>
                          <a:latin typeface="Cambria Math"/>
                        </a:rPr>
                        <m:t>𝑬</m:t>
                      </m:r>
                      <m:r>
                        <a:rPr lang="en-GB" sz="2800" b="1" i="1" smtClean="0">
                          <a:solidFill>
                            <a:srgbClr val="C00000"/>
                          </a:solidFill>
                          <a:latin typeface="Cambria Math"/>
                        </a:rPr>
                        <m:t>=</m:t>
                      </m:r>
                      <m:rad>
                        <m:radPr>
                          <m:degHide m:val="on"/>
                          <m:ctrlPr>
                            <a:rPr lang="en-GB" sz="2800" b="1" i="1">
                              <a:solidFill>
                                <a:srgbClr val="C00000"/>
                              </a:solidFill>
                              <a:latin typeface="Cambria Math"/>
                            </a:rPr>
                          </m:ctrlPr>
                        </m:radPr>
                        <m:deg/>
                        <m:e>
                          <m:sSup>
                            <m:sSupPr>
                              <m:ctrlPr>
                                <a:rPr lang="en-GB" sz="2800" b="1" i="1">
                                  <a:solidFill>
                                    <a:srgbClr val="C00000"/>
                                  </a:solidFill>
                                  <a:latin typeface="Cambria Math"/>
                                </a:rPr>
                              </m:ctrlPr>
                            </m:sSupPr>
                            <m:e>
                              <m:r>
                                <a:rPr lang="en-GB" sz="2800" b="1" i="1">
                                  <a:solidFill>
                                    <a:srgbClr val="C00000"/>
                                  </a:solidFill>
                                  <a:latin typeface="Cambria Math"/>
                                </a:rPr>
                                <m:t>(</m:t>
                              </m:r>
                              <m:r>
                                <a:rPr lang="en-GB" sz="2800" b="1" i="1">
                                  <a:solidFill>
                                    <a:srgbClr val="C00000"/>
                                  </a:solidFill>
                                  <a:latin typeface="Cambria Math"/>
                                </a:rPr>
                                <m:t>𝑷𝒄</m:t>
                              </m:r>
                              <m:r>
                                <a:rPr lang="en-GB" sz="2800" b="1" i="1">
                                  <a:solidFill>
                                    <a:srgbClr val="C00000"/>
                                  </a:solidFill>
                                  <a:latin typeface="Cambria Math"/>
                                </a:rPr>
                                <m:t>)</m:t>
                              </m:r>
                            </m:e>
                            <m:sup>
                              <m:r>
                                <a:rPr lang="en-GB" sz="2800" b="1" i="1">
                                  <a:solidFill>
                                    <a:srgbClr val="C00000"/>
                                  </a:solidFill>
                                  <a:latin typeface="Cambria Math"/>
                                </a:rPr>
                                <m:t>𝟐</m:t>
                              </m:r>
                            </m:sup>
                          </m:sSup>
                          <m:r>
                            <a:rPr lang="en-GB" sz="2800" b="1" i="1">
                              <a:solidFill>
                                <a:srgbClr val="C00000"/>
                              </a:solidFill>
                              <a:latin typeface="Cambria Math"/>
                            </a:rPr>
                            <m:t>+</m:t>
                          </m:r>
                          <m:sSup>
                            <m:sSupPr>
                              <m:ctrlPr>
                                <a:rPr lang="en-GB" sz="2800" b="1" i="1">
                                  <a:solidFill>
                                    <a:srgbClr val="C00000"/>
                                  </a:solidFill>
                                  <a:latin typeface="Cambria Math"/>
                                </a:rPr>
                              </m:ctrlPr>
                            </m:sSupPr>
                            <m:e>
                              <m:r>
                                <a:rPr lang="en-GB" sz="2800" b="1" i="1">
                                  <a:solidFill>
                                    <a:srgbClr val="C00000"/>
                                  </a:solidFill>
                                  <a:latin typeface="Cambria Math"/>
                                </a:rPr>
                                <m:t>(</m:t>
                              </m:r>
                              <m:sSub>
                                <m:sSubPr>
                                  <m:ctrlPr>
                                    <a:rPr lang="en-GB" sz="2800" b="1" i="1">
                                      <a:solidFill>
                                        <a:srgbClr val="C00000"/>
                                      </a:solidFill>
                                      <a:latin typeface="Cambria Math"/>
                                    </a:rPr>
                                  </m:ctrlPr>
                                </m:sSubPr>
                                <m:e>
                                  <m:r>
                                    <a:rPr lang="en-GB" sz="2800" b="1" i="1">
                                      <a:solidFill>
                                        <a:srgbClr val="C00000"/>
                                      </a:solidFill>
                                      <a:latin typeface="Cambria Math"/>
                                    </a:rPr>
                                    <m:t>𝒎</m:t>
                                  </m:r>
                                </m:e>
                                <m:sub>
                                  <m:r>
                                    <a:rPr lang="en-GB" sz="2800" b="1" i="1">
                                      <a:solidFill>
                                        <a:srgbClr val="C00000"/>
                                      </a:solidFill>
                                      <a:latin typeface="Cambria Math"/>
                                    </a:rPr>
                                    <m:t>𝟎</m:t>
                                  </m:r>
                                </m:sub>
                              </m:sSub>
                              <m:sSup>
                                <m:sSupPr>
                                  <m:ctrlPr>
                                    <a:rPr lang="en-GB" sz="2800" b="1" i="1">
                                      <a:solidFill>
                                        <a:srgbClr val="C00000"/>
                                      </a:solidFill>
                                      <a:latin typeface="Cambria Math"/>
                                    </a:rPr>
                                  </m:ctrlPr>
                                </m:sSupPr>
                                <m:e>
                                  <m:r>
                                    <a:rPr lang="en-GB" sz="2800" b="1" i="1">
                                      <a:solidFill>
                                        <a:srgbClr val="C00000"/>
                                      </a:solidFill>
                                      <a:latin typeface="Cambria Math"/>
                                    </a:rPr>
                                    <m:t>𝒄</m:t>
                                  </m:r>
                                </m:e>
                                <m:sup>
                                  <m:r>
                                    <a:rPr lang="en-GB" sz="2800" b="1" i="1">
                                      <a:solidFill>
                                        <a:srgbClr val="C00000"/>
                                      </a:solidFill>
                                      <a:latin typeface="Cambria Math"/>
                                    </a:rPr>
                                    <m:t>𝟐</m:t>
                                  </m:r>
                                </m:sup>
                              </m:sSup>
                              <m:r>
                                <a:rPr lang="en-GB" sz="2800" b="1" i="1">
                                  <a:solidFill>
                                    <a:srgbClr val="C00000"/>
                                  </a:solidFill>
                                  <a:latin typeface="Cambria Math"/>
                                </a:rPr>
                                <m:t>)</m:t>
                              </m:r>
                            </m:e>
                            <m:sup>
                              <m:r>
                                <a:rPr lang="en-GB" sz="2800" b="1" i="1">
                                  <a:solidFill>
                                    <a:srgbClr val="C00000"/>
                                  </a:solidFill>
                                  <a:latin typeface="Cambria Math"/>
                                </a:rPr>
                                <m:t>𝟐</m:t>
                              </m:r>
                            </m:sup>
                          </m:sSup>
                        </m:e>
                      </m:rad>
                    </m:oMath>
                  </m:oMathPara>
                </a14:m>
                <a:endParaRPr lang="en-GB" sz="2800" b="1" dirty="0"/>
              </a:p>
            </p:txBody>
          </p:sp>
        </mc:Choice>
        <mc:Fallback xmlns="">
          <p:sp>
            <p:nvSpPr>
              <p:cNvPr id="3" name="Rectangle 2"/>
              <p:cNvSpPr>
                <a:spLocks noRot="1" noChangeAspect="1" noMove="1" noResize="1" noEditPoints="1" noAdjustHandles="1" noChangeArrowheads="1" noChangeShapeType="1" noTextEdit="1"/>
              </p:cNvSpPr>
              <p:nvPr/>
            </p:nvSpPr>
            <p:spPr>
              <a:xfrm>
                <a:off x="2157553" y="4800600"/>
                <a:ext cx="3733265" cy="969176"/>
              </a:xfrm>
              <a:prstGeom prst="rect">
                <a:avLst/>
              </a:prstGeom>
              <a:blipFill rotWithShape="1">
                <a:blip r:embed="rId3"/>
                <a:stretch>
                  <a:fillRect/>
                </a:stretch>
              </a:blipFill>
            </p:spPr>
            <p:txBody>
              <a:bodyPr/>
              <a:lstStyle/>
              <a:p>
                <a:r>
                  <a:rPr lang="en-GB">
                    <a:noFill/>
                  </a:rPr>
                  <a:t> </a:t>
                </a:r>
              </a:p>
            </p:txBody>
          </p:sp>
        </mc:Fallback>
      </mc:AlternateContent>
      <p:sp>
        <p:nvSpPr>
          <p:cNvPr id="4" name="Rectangle 3"/>
          <p:cNvSpPr/>
          <p:nvPr/>
        </p:nvSpPr>
        <p:spPr>
          <a:xfrm>
            <a:off x="476794" y="5638800"/>
            <a:ext cx="8153399" cy="1077218"/>
          </a:xfrm>
          <a:prstGeom prst="rect">
            <a:avLst/>
          </a:prstGeom>
        </p:spPr>
        <p:txBody>
          <a:bodyPr wrap="square">
            <a:spAutoFit/>
          </a:bodyPr>
          <a:lstStyle/>
          <a:p>
            <a:r>
              <a:rPr lang="en-GB" sz="3200" dirty="0"/>
              <a:t>This equation is known as the relation between relativistic energy and momentum</a:t>
            </a:r>
          </a:p>
        </p:txBody>
      </p:sp>
    </p:spTree>
    <p:extLst>
      <p:ext uri="{BB962C8B-B14F-4D97-AF65-F5344CB8AC3E}">
        <p14:creationId xmlns:p14="http://schemas.microsoft.com/office/powerpoint/2010/main" val="1038748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457200"/>
            <a:ext cx="5998117" cy="584775"/>
          </a:xfrm>
          <a:prstGeom prst="rect">
            <a:avLst/>
          </a:prstGeom>
        </p:spPr>
        <p:txBody>
          <a:bodyPr wrap="none">
            <a:spAutoFit/>
          </a:bodyPr>
          <a:lstStyle/>
          <a:p>
            <a:r>
              <a:rPr lang="en-GB" sz="3200" b="1" dirty="0"/>
              <a:t>Heisenberg's Uncertainty Principle</a:t>
            </a:r>
          </a:p>
        </p:txBody>
      </p:sp>
      <p:sp>
        <p:nvSpPr>
          <p:cNvPr id="3" name="Rectangle 2"/>
          <p:cNvSpPr/>
          <p:nvPr/>
        </p:nvSpPr>
        <p:spPr>
          <a:xfrm>
            <a:off x="713058" y="1295400"/>
            <a:ext cx="7924800" cy="3539430"/>
          </a:xfrm>
          <a:prstGeom prst="rect">
            <a:avLst/>
          </a:prstGeom>
        </p:spPr>
        <p:txBody>
          <a:bodyPr wrap="square">
            <a:spAutoFit/>
          </a:bodyPr>
          <a:lstStyle/>
          <a:p>
            <a:pPr algn="just"/>
            <a:r>
              <a:rPr lang="en-GB" sz="3200" dirty="0"/>
              <a:t>Heisenberg's Uncertainty Principle states that there is inherent uncertainty in the act of measuring a variable of a particle. Commonly applied to the position and momentum of a particle, the principle states that the more precisely the position is known the more uncertain the momentum is and vice versa. </a:t>
            </a:r>
          </a:p>
        </p:txBody>
      </p:sp>
    </p:spTree>
    <p:extLst>
      <p:ext uri="{BB962C8B-B14F-4D97-AF65-F5344CB8AC3E}">
        <p14:creationId xmlns:p14="http://schemas.microsoft.com/office/powerpoint/2010/main" val="3206952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14400"/>
            <a:ext cx="7772400" cy="3046988"/>
          </a:xfrm>
          <a:prstGeom prst="rect">
            <a:avLst/>
          </a:prstGeom>
        </p:spPr>
        <p:txBody>
          <a:bodyPr wrap="square">
            <a:spAutoFit/>
          </a:bodyPr>
          <a:lstStyle/>
          <a:p>
            <a:pPr algn="just"/>
            <a:r>
              <a:rPr lang="en-GB" sz="3200" dirty="0"/>
              <a:t>if one knows the precise momentum of the particle, it is impossible to know the precise position, and vice versa. This relationship also applies to energy and time, in that one cannot measure the precise energy of a system in a finite amount of time. </a:t>
            </a:r>
          </a:p>
        </p:txBody>
      </p:sp>
      <p:sp>
        <p:nvSpPr>
          <p:cNvPr id="3" name="Rectangle 2"/>
          <p:cNvSpPr/>
          <p:nvPr/>
        </p:nvSpPr>
        <p:spPr>
          <a:xfrm>
            <a:off x="685800" y="3961388"/>
            <a:ext cx="7772400" cy="2554545"/>
          </a:xfrm>
          <a:prstGeom prst="rect">
            <a:avLst/>
          </a:prstGeom>
        </p:spPr>
        <p:txBody>
          <a:bodyPr wrap="square">
            <a:spAutoFit/>
          </a:bodyPr>
          <a:lstStyle/>
          <a:p>
            <a:pPr algn="just"/>
            <a:r>
              <a:rPr lang="en-GB" sz="3200" dirty="0" smtClean="0">
                <a:latin typeface="Times New Roman" panose="02020603050405020304" pitchFamily="18" charset="0"/>
                <a:cs typeface="Times New Roman" panose="02020603050405020304" pitchFamily="18" charset="0"/>
              </a:rPr>
              <a:t>	Uncertainties </a:t>
            </a:r>
            <a:r>
              <a:rPr lang="en-GB" sz="3200" dirty="0">
                <a:latin typeface="Times New Roman" panose="02020603050405020304" pitchFamily="18" charset="0"/>
                <a:cs typeface="Times New Roman" panose="02020603050405020304" pitchFamily="18" charset="0"/>
              </a:rPr>
              <a:t>in the products of “conjugate pairs” (momentum/position) and (energy/time) were defined by Heisenberg as having a minimum value corresponding to Planck’s constant divided by </a:t>
            </a:r>
            <a:r>
              <a:rPr lang="en-GB" sz="3200" dirty="0" smtClean="0">
                <a:latin typeface="Times New Roman" panose="02020603050405020304" pitchFamily="18" charset="0"/>
                <a:cs typeface="Times New Roman" panose="02020603050405020304" pitchFamily="18" charset="0"/>
              </a:rPr>
              <a:t>4π.</a:t>
            </a:r>
            <a:endParaRPr lang="en-GB"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881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838200"/>
            <a:ext cx="8001000" cy="2554545"/>
          </a:xfrm>
          <a:prstGeom prst="rect">
            <a:avLst/>
          </a:prstGeom>
        </p:spPr>
        <p:txBody>
          <a:bodyPr wrap="square">
            <a:spAutoFit/>
          </a:bodyPr>
          <a:lstStyle/>
          <a:p>
            <a:pPr algn="just"/>
            <a:r>
              <a:rPr lang="en-US" sz="3200" b="1" dirty="0">
                <a:solidFill>
                  <a:srgbClr val="C00000"/>
                </a:solidFill>
              </a:rPr>
              <a:t>It is important to note that the emission of photoelectrons and the kinetic energy of the ejected photoelectrons is dependent on the frequency of the light that is incident on the metal’s surface. </a:t>
            </a:r>
            <a:endParaRPr lang="en-GB" sz="3200" b="1" dirty="0">
              <a:solidFill>
                <a:srgbClr val="C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3111137"/>
            <a:ext cx="5305425" cy="346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932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52600" y="533400"/>
                <a:ext cx="4572000" cy="2239011"/>
              </a:xfrm>
              <a:prstGeom prst="rect">
                <a:avLst/>
              </a:prstGeom>
            </p:spPr>
            <p:txBody>
              <a:bodyPr>
                <a:spAutoFit/>
              </a:bodyPr>
              <a:lstStyle/>
              <a:p>
                <a:r>
                  <a:rPr lang="en-GB" sz="3200" b="1" dirty="0">
                    <a:latin typeface="Times New Roman" panose="02020603050405020304" pitchFamily="18" charset="0"/>
                    <a:cs typeface="Times New Roman" panose="02020603050405020304" pitchFamily="18" charset="0"/>
                  </a:rPr>
                  <a:t>More clearly:</a:t>
                </a:r>
                <a:endParaRPr lang="en-GB" sz="3200" b="1"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GB" sz="3200" b="1" i="1">
                          <a:latin typeface="Cambria Math"/>
                        </a:rPr>
                        <m:t>∆</m:t>
                      </m:r>
                      <m:r>
                        <a:rPr lang="en-GB" sz="3200" b="1" i="1">
                          <a:latin typeface="Cambria Math"/>
                        </a:rPr>
                        <m:t>𝒙</m:t>
                      </m:r>
                      <m:r>
                        <a:rPr lang="en-GB" sz="3200" b="1" i="1">
                          <a:latin typeface="Cambria Math"/>
                        </a:rPr>
                        <m:t>∆</m:t>
                      </m:r>
                      <m:r>
                        <a:rPr lang="en-GB" sz="3200" b="1" i="1">
                          <a:latin typeface="Cambria Math"/>
                        </a:rPr>
                        <m:t>𝑷</m:t>
                      </m:r>
                      <m:r>
                        <a:rPr lang="en-GB" sz="3200" b="1" i="1">
                          <a:latin typeface="Cambria Math"/>
                        </a:rPr>
                        <m:t>≥</m:t>
                      </m:r>
                      <m:f>
                        <m:fPr>
                          <m:ctrlPr>
                            <a:rPr lang="en-GB" sz="3200" b="1" i="1">
                              <a:latin typeface="Cambria Math"/>
                            </a:rPr>
                          </m:ctrlPr>
                        </m:fPr>
                        <m:num>
                          <m:r>
                            <a:rPr lang="en-GB" sz="3200" b="1" i="1">
                              <a:latin typeface="Cambria Math"/>
                            </a:rPr>
                            <m:t>𝒉</m:t>
                          </m:r>
                        </m:num>
                        <m:den>
                          <m:r>
                            <a:rPr lang="en-GB" sz="3200" b="1" i="1">
                              <a:latin typeface="Cambria Math"/>
                            </a:rPr>
                            <m:t>𝟒</m:t>
                          </m:r>
                          <m:r>
                            <a:rPr lang="en-GB" sz="3200" b="1" i="1">
                              <a:latin typeface="Cambria Math"/>
                            </a:rPr>
                            <m:t>𝝅</m:t>
                          </m:r>
                        </m:den>
                      </m:f>
                    </m:oMath>
                  </m:oMathPara>
                </a14:m>
                <a:endParaRPr lang="en-GB" sz="3200" b="1" dirty="0">
                  <a:latin typeface="Times New Roman" panose="02020603050405020304" pitchFamily="18" charset="0"/>
                  <a:cs typeface="Times New Roman" panose="02020603050405020304" pitchFamily="18" charset="0"/>
                </a:endParaRPr>
              </a:p>
              <a:p>
                <a:r>
                  <a:rPr lang="en-GB" sz="3200" b="1" dirty="0" smtClean="0">
                    <a:latin typeface="Times New Roman" panose="02020603050405020304" pitchFamily="18" charset="0"/>
                    <a:cs typeface="Times New Roman" panose="02020603050405020304" pitchFamily="18" charset="0"/>
                  </a:rPr>
                  <a:t>            </a:t>
                </a:r>
                <a14:m>
                  <m:oMath xmlns:m="http://schemas.openxmlformats.org/officeDocument/2006/math">
                    <m:r>
                      <a:rPr lang="en-GB" sz="3200" b="1" i="1">
                        <a:latin typeface="Cambria Math"/>
                      </a:rPr>
                      <m:t>∆</m:t>
                    </m:r>
                    <m:r>
                      <a:rPr lang="en-GB" sz="3200" b="1" i="1">
                        <a:latin typeface="Cambria Math"/>
                      </a:rPr>
                      <m:t>𝒕</m:t>
                    </m:r>
                    <m:r>
                      <a:rPr lang="en-GB" sz="3200" b="1" i="1">
                        <a:latin typeface="Cambria Math"/>
                      </a:rPr>
                      <m:t>∆</m:t>
                    </m:r>
                    <m:r>
                      <a:rPr lang="en-GB" sz="3200" b="1" i="1">
                        <a:latin typeface="Cambria Math"/>
                      </a:rPr>
                      <m:t>𝑬</m:t>
                    </m:r>
                    <m:r>
                      <a:rPr lang="en-GB" sz="3200" b="1" i="1">
                        <a:latin typeface="Cambria Math"/>
                      </a:rPr>
                      <m:t>≥</m:t>
                    </m:r>
                    <m:f>
                      <m:fPr>
                        <m:ctrlPr>
                          <a:rPr lang="en-GB" sz="3200" b="1" i="1">
                            <a:latin typeface="Cambria Math"/>
                          </a:rPr>
                        </m:ctrlPr>
                      </m:fPr>
                      <m:num>
                        <m:r>
                          <a:rPr lang="en-GB" sz="3200" b="1" i="1">
                            <a:latin typeface="Cambria Math"/>
                          </a:rPr>
                          <m:t>𝒉</m:t>
                        </m:r>
                      </m:num>
                      <m:den>
                        <m:r>
                          <a:rPr lang="en-GB" sz="3200" b="1" i="1">
                            <a:latin typeface="Cambria Math"/>
                          </a:rPr>
                          <m:t>𝟒</m:t>
                        </m:r>
                        <m:r>
                          <a:rPr lang="en-GB" sz="3200" b="1" i="1">
                            <a:latin typeface="Cambria Math"/>
                          </a:rPr>
                          <m:t>𝝅</m:t>
                        </m:r>
                      </m:den>
                    </m:f>
                  </m:oMath>
                </a14:m>
                <a:endParaRPr lang="en-GB" sz="3200" b="1"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52600" y="533400"/>
                <a:ext cx="4572000" cy="2239011"/>
              </a:xfrm>
              <a:prstGeom prst="rect">
                <a:avLst/>
              </a:prstGeom>
              <a:blipFill rotWithShape="1">
                <a:blip r:embed="rId2"/>
                <a:stretch>
                  <a:fillRect l="-3467" t="-3815"/>
                </a:stretch>
              </a:blipFill>
            </p:spPr>
            <p:txBody>
              <a:bodyPr/>
              <a:lstStyle/>
              <a:p>
                <a:r>
                  <a:rPr lang="en-GB">
                    <a:noFill/>
                  </a:rPr>
                  <a:t> </a:t>
                </a:r>
              </a:p>
            </p:txBody>
          </p:sp>
        </mc:Fallback>
      </mc:AlternateContent>
      <p:sp>
        <p:nvSpPr>
          <p:cNvPr id="3" name="Rectangle 2"/>
          <p:cNvSpPr/>
          <p:nvPr/>
        </p:nvSpPr>
        <p:spPr>
          <a:xfrm>
            <a:off x="457200" y="3048000"/>
            <a:ext cx="8275320" cy="2554545"/>
          </a:xfrm>
          <a:prstGeom prst="rect">
            <a:avLst/>
          </a:prstGeom>
        </p:spPr>
        <p:txBody>
          <a:bodyPr wrap="square">
            <a:spAutoFit/>
          </a:bodyPr>
          <a:lstStyle/>
          <a:p>
            <a:pPr algn="just"/>
            <a:r>
              <a:rPr lang="en-GB" sz="3200" dirty="0">
                <a:latin typeface="Times New Roman" panose="02020603050405020304" pitchFamily="18" charset="0"/>
                <a:cs typeface="Times New Roman" panose="02020603050405020304" pitchFamily="18" charset="0"/>
              </a:rPr>
              <a:t>Ex-1: The uncertainty in the momentum </a:t>
            </a:r>
            <a:r>
              <a:rPr lang="en-GB" sz="3200" dirty="0" err="1">
                <a:latin typeface="Times New Roman" panose="02020603050405020304" pitchFamily="18" charset="0"/>
                <a:cs typeface="Times New Roman" panose="02020603050405020304" pitchFamily="18" charset="0"/>
              </a:rPr>
              <a:t>Δp</a:t>
            </a:r>
            <a:r>
              <a:rPr lang="en-GB" sz="3200" dirty="0">
                <a:latin typeface="Times New Roman" panose="02020603050405020304" pitchFamily="18" charset="0"/>
                <a:cs typeface="Times New Roman" panose="02020603050405020304" pitchFamily="18" charset="0"/>
              </a:rPr>
              <a:t> of a football thrown by Tom Brady during the super bowl traveling at 40m/s is   1×10</a:t>
            </a:r>
            <a:r>
              <a:rPr lang="en-GB" sz="3200" baseline="30000" dirty="0">
                <a:latin typeface="Times New Roman" panose="02020603050405020304" pitchFamily="18" charset="0"/>
                <a:cs typeface="Times New Roman" panose="02020603050405020304" pitchFamily="18" charset="0"/>
              </a:rPr>
              <a:t>−6</a:t>
            </a:r>
            <a:r>
              <a:rPr lang="en-GB" sz="3200" dirty="0">
                <a:latin typeface="Times New Roman" panose="02020603050405020304" pitchFamily="18" charset="0"/>
                <a:cs typeface="Times New Roman" panose="02020603050405020304" pitchFamily="18" charset="0"/>
              </a:rPr>
              <a:t> </a:t>
            </a:r>
            <a:r>
              <a:rPr lang="en-GB" sz="3200" dirty="0" smtClean="0">
                <a:latin typeface="Times New Roman" panose="02020603050405020304" pitchFamily="18" charset="0"/>
                <a:cs typeface="Times New Roman" panose="02020603050405020304" pitchFamily="18" charset="0"/>
              </a:rPr>
              <a:t>times of </a:t>
            </a:r>
            <a:r>
              <a:rPr lang="en-GB" sz="3200" dirty="0">
                <a:latin typeface="Times New Roman" panose="02020603050405020304" pitchFamily="18" charset="0"/>
                <a:cs typeface="Times New Roman" panose="02020603050405020304" pitchFamily="18" charset="0"/>
              </a:rPr>
              <a:t>its momentum. What is its uncertainty in position </a:t>
            </a:r>
            <a:r>
              <a:rPr lang="en-GB" sz="3200" dirty="0" err="1">
                <a:latin typeface="Times New Roman" panose="02020603050405020304" pitchFamily="18" charset="0"/>
                <a:cs typeface="Times New Roman" panose="02020603050405020304" pitchFamily="18" charset="0"/>
              </a:rPr>
              <a:t>Δx</a:t>
            </a:r>
            <a:r>
              <a:rPr lang="en-GB" sz="3200" dirty="0">
                <a:latin typeface="Times New Roman" panose="02020603050405020304" pitchFamily="18" charset="0"/>
                <a:cs typeface="Times New Roman" panose="02020603050405020304" pitchFamily="18" charset="0"/>
              </a:rPr>
              <a:t>? Mass=0.40kg</a:t>
            </a:r>
          </a:p>
        </p:txBody>
      </p:sp>
    </p:spTree>
    <p:extLst>
      <p:ext uri="{BB962C8B-B14F-4D97-AF65-F5344CB8AC3E}">
        <p14:creationId xmlns:p14="http://schemas.microsoft.com/office/powerpoint/2010/main" val="160967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52600" y="228600"/>
            <a:ext cx="2876550" cy="1676400"/>
          </a:xfrm>
          <a:prstGeom prst="rect">
            <a:avLst/>
          </a:prstGeom>
        </p:spPr>
      </p:pic>
      <p:pic>
        <p:nvPicPr>
          <p:cNvPr id="3" name="Picture 2"/>
          <p:cNvPicPr/>
          <p:nvPr/>
        </p:nvPicPr>
        <p:blipFill>
          <a:blip r:embed="rId3"/>
          <a:stretch>
            <a:fillRect/>
          </a:stretch>
        </p:blipFill>
        <p:spPr>
          <a:xfrm>
            <a:off x="1295399" y="1981200"/>
            <a:ext cx="4114800" cy="1828800"/>
          </a:xfrm>
          <a:prstGeom prst="rect">
            <a:avLst/>
          </a:prstGeom>
        </p:spPr>
      </p:pic>
      <p:pic>
        <p:nvPicPr>
          <p:cNvPr id="4" name="Picture 3"/>
          <p:cNvPicPr/>
          <p:nvPr/>
        </p:nvPicPr>
        <p:blipFill>
          <a:blip r:embed="rId4"/>
          <a:stretch>
            <a:fillRect/>
          </a:stretch>
        </p:blipFill>
        <p:spPr>
          <a:xfrm>
            <a:off x="1446982" y="3855720"/>
            <a:ext cx="4420418" cy="2773680"/>
          </a:xfrm>
          <a:prstGeom prst="rect">
            <a:avLst/>
          </a:prstGeom>
        </p:spPr>
      </p:pic>
    </p:spTree>
    <p:extLst>
      <p:ext uri="{BB962C8B-B14F-4D97-AF65-F5344CB8AC3E}">
        <p14:creationId xmlns:p14="http://schemas.microsoft.com/office/powerpoint/2010/main" val="8104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85800"/>
            <a:ext cx="8000999" cy="1077218"/>
          </a:xfrm>
          <a:prstGeom prst="rect">
            <a:avLst/>
          </a:prstGeom>
        </p:spPr>
        <p:txBody>
          <a:bodyPr wrap="square">
            <a:spAutoFit/>
          </a:bodyPr>
          <a:lstStyle/>
          <a:p>
            <a:pPr algn="just"/>
            <a:r>
              <a:rPr lang="en-GB" sz="3200" dirty="0">
                <a:latin typeface="Times New Roman" panose="02020603050405020304" pitchFamily="18" charset="0"/>
                <a:cs typeface="Times New Roman" panose="02020603050405020304" pitchFamily="18" charset="0"/>
              </a:rPr>
              <a:t>Electron can not exist in the nucleus . We can assume it by uncertainty principle.</a:t>
            </a:r>
          </a:p>
        </p:txBody>
      </p:sp>
      <p:sp>
        <p:nvSpPr>
          <p:cNvPr id="3" name="Rectangle 2"/>
          <p:cNvSpPr/>
          <p:nvPr/>
        </p:nvSpPr>
        <p:spPr>
          <a:xfrm>
            <a:off x="533400" y="2133600"/>
            <a:ext cx="8305800" cy="2554545"/>
          </a:xfrm>
          <a:prstGeom prst="rect">
            <a:avLst/>
          </a:prstGeom>
        </p:spPr>
        <p:txBody>
          <a:bodyPr wrap="square">
            <a:spAutoFit/>
          </a:bodyPr>
          <a:lstStyle/>
          <a:p>
            <a:pPr algn="just"/>
            <a:r>
              <a:rPr lang="en-GB" sz="3200" dirty="0">
                <a:solidFill>
                  <a:srgbClr val="C00000"/>
                </a:solidFill>
              </a:rPr>
              <a:t>Usually we can measure the energy of orbital electron in atom in eV range . Till now energy in MeV or GeV range has not been found.  So electron having MeV or GeV can not be existed in </a:t>
            </a:r>
            <a:r>
              <a:rPr lang="en-GB" sz="3200" dirty="0" smtClean="0">
                <a:solidFill>
                  <a:srgbClr val="C00000"/>
                </a:solidFill>
              </a:rPr>
              <a:t>nucleus</a:t>
            </a:r>
            <a:r>
              <a:rPr lang="en-GB" sz="3200" dirty="0">
                <a:solidFill>
                  <a:srgbClr val="C00000"/>
                </a:solidFill>
              </a:rPr>
              <a:t>.</a:t>
            </a:r>
          </a:p>
        </p:txBody>
      </p:sp>
    </p:spTree>
    <p:extLst>
      <p:ext uri="{BB962C8B-B14F-4D97-AF65-F5344CB8AC3E}">
        <p14:creationId xmlns:p14="http://schemas.microsoft.com/office/powerpoint/2010/main" val="2283355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533400"/>
                <a:ext cx="8001000" cy="5736827"/>
              </a:xfrm>
              <a:prstGeom prst="rect">
                <a:avLst/>
              </a:prstGeom>
            </p:spPr>
            <p:txBody>
              <a:bodyPr wrap="square">
                <a:spAutoFit/>
              </a:bodyPr>
              <a:lstStyle/>
              <a:p>
                <a:r>
                  <a:rPr lang="en-GB" sz="3600" dirty="0" smtClean="0"/>
                  <a:t>Kinetic Energy : </a:t>
                </a:r>
                <a14:m>
                  <m:oMath xmlns:m="http://schemas.openxmlformats.org/officeDocument/2006/math">
                    <m:sSub>
                      <m:sSubPr>
                        <m:ctrlPr>
                          <a:rPr lang="en-GB" sz="3600" i="1">
                            <a:latin typeface="Cambria Math"/>
                          </a:rPr>
                        </m:ctrlPr>
                      </m:sSubPr>
                      <m:e>
                        <m:r>
                          <a:rPr lang="en-GB" sz="3600" i="1">
                            <a:latin typeface="Cambria Math"/>
                          </a:rPr>
                          <m:t>𝐸</m:t>
                        </m:r>
                      </m:e>
                      <m:sub>
                        <m:r>
                          <a:rPr lang="en-GB" sz="3600" i="1">
                            <a:latin typeface="Cambria Math"/>
                          </a:rPr>
                          <m:t>𝑘</m:t>
                        </m:r>
                      </m:sub>
                    </m:sSub>
                    <m:r>
                      <a:rPr lang="en-GB" sz="3600" i="1">
                        <a:latin typeface="Cambria Math"/>
                      </a:rPr>
                      <m:t>=</m:t>
                    </m:r>
                    <m:f>
                      <m:fPr>
                        <m:ctrlPr>
                          <a:rPr lang="en-GB" sz="3600" i="1">
                            <a:latin typeface="Cambria Math"/>
                          </a:rPr>
                        </m:ctrlPr>
                      </m:fPr>
                      <m:num>
                        <m:r>
                          <a:rPr lang="en-GB" sz="3600" i="1">
                            <a:latin typeface="Cambria Math"/>
                          </a:rPr>
                          <m:t>1</m:t>
                        </m:r>
                      </m:num>
                      <m:den>
                        <m:r>
                          <a:rPr lang="en-GB" sz="3600" i="1">
                            <a:latin typeface="Cambria Math"/>
                          </a:rPr>
                          <m:t>2</m:t>
                        </m:r>
                      </m:den>
                    </m:f>
                    <m:r>
                      <a:rPr lang="en-GB" sz="3600" i="1">
                        <a:latin typeface="Cambria Math"/>
                      </a:rPr>
                      <m:t>𝑚</m:t>
                    </m:r>
                    <m:sSup>
                      <m:sSupPr>
                        <m:ctrlPr>
                          <a:rPr lang="en-GB" sz="3600" i="1">
                            <a:latin typeface="Cambria Math"/>
                          </a:rPr>
                        </m:ctrlPr>
                      </m:sSupPr>
                      <m:e>
                        <m:r>
                          <a:rPr lang="en-GB" sz="3600" i="1">
                            <a:latin typeface="Cambria Math"/>
                          </a:rPr>
                          <m:t>𝑣</m:t>
                        </m:r>
                      </m:e>
                      <m:sup>
                        <m:r>
                          <a:rPr lang="en-GB" sz="3600" i="1">
                            <a:latin typeface="Cambria Math"/>
                          </a:rPr>
                          <m:t>2</m:t>
                        </m:r>
                      </m:sup>
                    </m:sSup>
                  </m:oMath>
                </a14:m>
                <a:endParaRPr lang="en-GB" sz="3600" dirty="0"/>
              </a:p>
              <a:p>
                <a:r>
                  <a:rPr lang="en-GB" sz="3600" dirty="0" smtClean="0"/>
                  <a:t>                            </a:t>
                </a:r>
                <a14:m>
                  <m:oMath xmlns:m="http://schemas.openxmlformats.org/officeDocument/2006/math">
                    <m:sSub>
                      <m:sSubPr>
                        <m:ctrlPr>
                          <a:rPr lang="en-GB" sz="3600" i="1">
                            <a:latin typeface="Cambria Math"/>
                          </a:rPr>
                        </m:ctrlPr>
                      </m:sSubPr>
                      <m:e>
                        <m:r>
                          <a:rPr lang="en-GB" sz="3600" i="1">
                            <a:latin typeface="Cambria Math"/>
                          </a:rPr>
                          <m:t>𝐸</m:t>
                        </m:r>
                      </m:e>
                      <m:sub>
                        <m:r>
                          <a:rPr lang="en-GB" sz="3600" i="1">
                            <a:latin typeface="Cambria Math"/>
                          </a:rPr>
                          <m:t>𝑘</m:t>
                        </m:r>
                      </m:sub>
                    </m:sSub>
                    <m:r>
                      <a:rPr lang="en-GB" sz="3600" i="1">
                        <a:latin typeface="Cambria Math"/>
                      </a:rPr>
                      <m:t>=</m:t>
                    </m:r>
                    <m:f>
                      <m:fPr>
                        <m:ctrlPr>
                          <a:rPr lang="en-GB" sz="3600" i="1">
                            <a:latin typeface="Cambria Math"/>
                          </a:rPr>
                        </m:ctrlPr>
                      </m:fPr>
                      <m:num>
                        <m:r>
                          <a:rPr lang="en-GB" sz="3600" i="1">
                            <a:latin typeface="Cambria Math"/>
                          </a:rPr>
                          <m:t>1</m:t>
                        </m:r>
                      </m:num>
                      <m:den>
                        <m:r>
                          <a:rPr lang="en-GB" sz="3600" i="1">
                            <a:latin typeface="Cambria Math"/>
                          </a:rPr>
                          <m:t>2</m:t>
                        </m:r>
                        <m:r>
                          <a:rPr lang="en-GB" sz="3600" i="1">
                            <a:latin typeface="Cambria Math"/>
                          </a:rPr>
                          <m:t>𝑚</m:t>
                        </m:r>
                      </m:den>
                    </m:f>
                    <m:sSup>
                      <m:sSupPr>
                        <m:ctrlPr>
                          <a:rPr lang="en-GB" sz="3600" i="1">
                            <a:latin typeface="Cambria Math"/>
                          </a:rPr>
                        </m:ctrlPr>
                      </m:sSupPr>
                      <m:e>
                        <m:r>
                          <a:rPr lang="en-GB" sz="3600" i="1">
                            <a:latin typeface="Cambria Math"/>
                          </a:rPr>
                          <m:t>𝑚</m:t>
                        </m:r>
                      </m:e>
                      <m:sup>
                        <m:r>
                          <a:rPr lang="en-GB" sz="3600" i="1">
                            <a:latin typeface="Cambria Math"/>
                          </a:rPr>
                          <m:t>2</m:t>
                        </m:r>
                      </m:sup>
                    </m:sSup>
                    <m:sSup>
                      <m:sSupPr>
                        <m:ctrlPr>
                          <a:rPr lang="en-GB" sz="3600" i="1">
                            <a:latin typeface="Cambria Math"/>
                          </a:rPr>
                        </m:ctrlPr>
                      </m:sSupPr>
                      <m:e>
                        <m:r>
                          <a:rPr lang="en-GB" sz="3600" i="1">
                            <a:latin typeface="Cambria Math"/>
                          </a:rPr>
                          <m:t>𝑣</m:t>
                        </m:r>
                      </m:e>
                      <m:sup>
                        <m:r>
                          <a:rPr lang="en-GB" sz="3600" i="1">
                            <a:latin typeface="Cambria Math"/>
                          </a:rPr>
                          <m:t>2</m:t>
                        </m:r>
                      </m:sup>
                    </m:sSup>
                  </m:oMath>
                </a14:m>
                <a:endParaRPr lang="en-GB" sz="3600" dirty="0"/>
              </a:p>
              <a:p>
                <a:r>
                  <a:rPr lang="en-GB" sz="3600" dirty="0"/>
                  <a:t>	</a:t>
                </a:r>
                <a:r>
                  <a:rPr lang="en-GB" sz="3600" dirty="0" smtClean="0"/>
                  <a:t>                   </a:t>
                </a:r>
                <a14:m>
                  <m:oMath xmlns:m="http://schemas.openxmlformats.org/officeDocument/2006/math">
                    <m:sSub>
                      <m:sSubPr>
                        <m:ctrlPr>
                          <a:rPr lang="en-GB" sz="3600" i="1">
                            <a:latin typeface="Cambria Math"/>
                          </a:rPr>
                        </m:ctrlPr>
                      </m:sSubPr>
                      <m:e>
                        <m:r>
                          <a:rPr lang="en-GB" sz="3600" i="1">
                            <a:latin typeface="Cambria Math"/>
                          </a:rPr>
                          <m:t>𝐸</m:t>
                        </m:r>
                      </m:e>
                      <m:sub>
                        <m:r>
                          <a:rPr lang="en-GB" sz="3600" i="1">
                            <a:latin typeface="Cambria Math"/>
                          </a:rPr>
                          <m:t>𝑘</m:t>
                        </m:r>
                      </m:sub>
                    </m:sSub>
                    <m:r>
                      <a:rPr lang="en-GB" sz="3600" i="1">
                        <a:latin typeface="Cambria Math"/>
                      </a:rPr>
                      <m:t>=</m:t>
                    </m:r>
                    <m:f>
                      <m:fPr>
                        <m:ctrlPr>
                          <a:rPr lang="en-GB" sz="3600" i="1">
                            <a:latin typeface="Cambria Math"/>
                          </a:rPr>
                        </m:ctrlPr>
                      </m:fPr>
                      <m:num>
                        <m:sSup>
                          <m:sSupPr>
                            <m:ctrlPr>
                              <a:rPr lang="en-GB" sz="3600" i="1">
                                <a:latin typeface="Cambria Math"/>
                              </a:rPr>
                            </m:ctrlPr>
                          </m:sSupPr>
                          <m:e>
                            <m:r>
                              <a:rPr lang="en-GB" sz="3600" i="1">
                                <a:latin typeface="Cambria Math"/>
                              </a:rPr>
                              <m:t>(</m:t>
                            </m:r>
                            <m:r>
                              <a:rPr lang="en-GB" sz="3600" i="1">
                                <a:latin typeface="Cambria Math"/>
                              </a:rPr>
                              <m:t>𝑚𝑣</m:t>
                            </m:r>
                            <m:r>
                              <a:rPr lang="en-GB" sz="3600" i="1">
                                <a:latin typeface="Cambria Math"/>
                              </a:rPr>
                              <m:t>)</m:t>
                            </m:r>
                          </m:e>
                          <m:sup>
                            <m:r>
                              <a:rPr lang="en-GB" sz="3600" i="1">
                                <a:latin typeface="Cambria Math"/>
                              </a:rPr>
                              <m:t>2</m:t>
                            </m:r>
                          </m:sup>
                        </m:sSup>
                      </m:num>
                      <m:den>
                        <m:r>
                          <a:rPr lang="en-GB" sz="3600" i="1">
                            <a:latin typeface="Cambria Math"/>
                          </a:rPr>
                          <m:t>2</m:t>
                        </m:r>
                        <m:r>
                          <a:rPr lang="en-GB" sz="3600" i="1">
                            <a:latin typeface="Cambria Math"/>
                          </a:rPr>
                          <m:t>𝑚</m:t>
                        </m:r>
                      </m:den>
                    </m:f>
                  </m:oMath>
                </a14:m>
                <a:endParaRPr lang="en-GB" sz="3600" dirty="0"/>
              </a:p>
              <a:p>
                <a:r>
                  <a:rPr lang="en-GB" sz="3600" dirty="0"/>
                  <a:t> </a:t>
                </a:r>
                <a14:m>
                  <m:oMath xmlns:m="http://schemas.openxmlformats.org/officeDocument/2006/math">
                    <m:r>
                      <a:rPr lang="en-US" sz="3600" b="0" i="0" smtClean="0">
                        <a:latin typeface="Cambria Math"/>
                      </a:rPr>
                      <m:t>                            </m:t>
                    </m:r>
                    <m:sSub>
                      <m:sSubPr>
                        <m:ctrlPr>
                          <a:rPr lang="en-GB" sz="3600" i="1">
                            <a:latin typeface="Cambria Math"/>
                          </a:rPr>
                        </m:ctrlPr>
                      </m:sSubPr>
                      <m:e>
                        <m:r>
                          <a:rPr lang="en-GB" sz="3600" i="1">
                            <a:latin typeface="Cambria Math"/>
                          </a:rPr>
                          <m:t>𝐸</m:t>
                        </m:r>
                      </m:e>
                      <m:sub>
                        <m:r>
                          <a:rPr lang="en-GB" sz="3600" i="1">
                            <a:latin typeface="Cambria Math"/>
                          </a:rPr>
                          <m:t>𝑘</m:t>
                        </m:r>
                      </m:sub>
                    </m:sSub>
                    <m:r>
                      <a:rPr lang="en-GB" sz="3600" i="1">
                        <a:latin typeface="Cambria Math"/>
                      </a:rPr>
                      <m:t>=</m:t>
                    </m:r>
                    <m:f>
                      <m:fPr>
                        <m:ctrlPr>
                          <a:rPr lang="en-GB" sz="3600" i="1">
                            <a:latin typeface="Cambria Math"/>
                          </a:rPr>
                        </m:ctrlPr>
                      </m:fPr>
                      <m:num>
                        <m:sSup>
                          <m:sSupPr>
                            <m:ctrlPr>
                              <a:rPr lang="en-GB" sz="3600" i="1">
                                <a:latin typeface="Cambria Math"/>
                              </a:rPr>
                            </m:ctrlPr>
                          </m:sSupPr>
                          <m:e>
                            <m:r>
                              <a:rPr lang="en-GB" sz="3600" i="1">
                                <a:latin typeface="Cambria Math"/>
                              </a:rPr>
                              <m:t>𝑃</m:t>
                            </m:r>
                          </m:e>
                          <m:sup>
                            <m:r>
                              <a:rPr lang="en-GB" sz="3600" i="1">
                                <a:latin typeface="Cambria Math"/>
                              </a:rPr>
                              <m:t>2</m:t>
                            </m:r>
                          </m:sup>
                        </m:sSup>
                      </m:num>
                      <m:den>
                        <m:r>
                          <a:rPr lang="en-GB" sz="3600" i="1">
                            <a:latin typeface="Cambria Math"/>
                          </a:rPr>
                          <m:t>2</m:t>
                        </m:r>
                        <m:r>
                          <a:rPr lang="en-GB" sz="3600" i="1">
                            <a:latin typeface="Cambria Math"/>
                          </a:rPr>
                          <m:t>𝑚</m:t>
                        </m:r>
                      </m:den>
                    </m:f>
                  </m:oMath>
                </a14:m>
                <a:endParaRPr lang="en-GB" sz="3600" dirty="0"/>
              </a:p>
              <a:p>
                <a:endParaRPr lang="en-GB" sz="3600" dirty="0" smtClean="0"/>
              </a:p>
              <a:p>
                <a:r>
                  <a:rPr lang="en-GB" sz="3600" dirty="0" smtClean="0"/>
                  <a:t>Now </a:t>
                </a:r>
                <a:r>
                  <a:rPr lang="en-GB" sz="3600" dirty="0"/>
                  <a:t>we will </a:t>
                </a:r>
                <a:r>
                  <a:rPr lang="en-GB" sz="3600" dirty="0" smtClean="0"/>
                  <a:t>discuss how an electron </a:t>
                </a:r>
                <a:r>
                  <a:rPr lang="en-GB" sz="3600" dirty="0"/>
                  <a:t>can </a:t>
                </a:r>
                <a:r>
                  <a:rPr lang="en-GB" sz="3600" dirty="0" smtClean="0"/>
                  <a:t>not exist </a:t>
                </a:r>
                <a:r>
                  <a:rPr lang="en-GB" sz="3600" dirty="0"/>
                  <a:t>in the nucleus but </a:t>
                </a:r>
                <a:r>
                  <a:rPr lang="en-GB" sz="3600" dirty="0" smtClean="0"/>
                  <a:t>a Proton </a:t>
                </a:r>
                <a:r>
                  <a:rPr lang="en-GB" sz="3600" dirty="0"/>
                  <a:t>can </a:t>
                </a:r>
                <a:r>
                  <a:rPr lang="en-GB" sz="3600" dirty="0" smtClean="0"/>
                  <a:t>exist in nucleus.</a:t>
                </a:r>
                <a:endParaRPr lang="en-GB" sz="3600" dirty="0"/>
              </a:p>
            </p:txBody>
          </p:sp>
        </mc:Choice>
        <mc:Fallback xmlns="">
          <p:sp>
            <p:nvSpPr>
              <p:cNvPr id="2" name="Rectangle 1"/>
              <p:cNvSpPr>
                <a:spLocks noRot="1" noChangeAspect="1" noMove="1" noResize="1" noEditPoints="1" noAdjustHandles="1" noChangeArrowheads="1" noChangeShapeType="1" noTextEdit="1"/>
              </p:cNvSpPr>
              <p:nvPr/>
            </p:nvSpPr>
            <p:spPr>
              <a:xfrm>
                <a:off x="609600" y="533400"/>
                <a:ext cx="8001000" cy="5736827"/>
              </a:xfrm>
              <a:prstGeom prst="rect">
                <a:avLst/>
              </a:prstGeom>
              <a:blipFill rotWithShape="1">
                <a:blip r:embed="rId2"/>
                <a:stretch>
                  <a:fillRect l="-2285" r="-76" b="-2976"/>
                </a:stretch>
              </a:blipFill>
            </p:spPr>
            <p:txBody>
              <a:bodyPr/>
              <a:lstStyle/>
              <a:p>
                <a:r>
                  <a:rPr lang="en-GB">
                    <a:noFill/>
                  </a:rPr>
                  <a:t> </a:t>
                </a:r>
              </a:p>
            </p:txBody>
          </p:sp>
        </mc:Fallback>
      </mc:AlternateContent>
    </p:spTree>
    <p:extLst>
      <p:ext uri="{BB962C8B-B14F-4D97-AF65-F5344CB8AC3E}">
        <p14:creationId xmlns:p14="http://schemas.microsoft.com/office/powerpoint/2010/main" val="1810454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5246" y="304800"/>
                <a:ext cx="8077200" cy="5742213"/>
              </a:xfrm>
              <a:prstGeom prst="rect">
                <a:avLst/>
              </a:prstGeom>
            </p:spPr>
            <p:txBody>
              <a:bodyPr wrap="square">
                <a:spAutoFit/>
              </a:bodyPr>
              <a:lstStyle/>
              <a:p>
                <a:pPr algn="ctr"/>
                <a:r>
                  <a:rPr lang="en-GB" sz="3200" b="1" dirty="0" smtClean="0">
                    <a:solidFill>
                      <a:srgbClr val="C00000"/>
                    </a:solidFill>
                  </a:rPr>
                  <a:t>Confinement of electron in Atom</a:t>
                </a:r>
              </a:p>
              <a:p>
                <a:r>
                  <a:rPr lang="en-GB" sz="3200" dirty="0" smtClean="0"/>
                  <a:t>Usually </a:t>
                </a:r>
                <a:r>
                  <a:rPr lang="en-GB" sz="3200" dirty="0"/>
                  <a:t>Atomic size = </a:t>
                </a:r>
                <a:r>
                  <a:rPr lang="en-GB" sz="3200" dirty="0" smtClean="0"/>
                  <a:t>0.4nm=</a:t>
                </a:r>
                <a14:m>
                  <m:oMath xmlns:m="http://schemas.openxmlformats.org/officeDocument/2006/math">
                    <m:r>
                      <a:rPr lang="en-GB" sz="3200" i="1">
                        <a:latin typeface="Cambria Math"/>
                      </a:rPr>
                      <m:t>0.4×</m:t>
                    </m:r>
                    <m:sSup>
                      <m:sSupPr>
                        <m:ctrlPr>
                          <a:rPr lang="en-GB" sz="3200" i="1">
                            <a:latin typeface="Cambria Math"/>
                          </a:rPr>
                        </m:ctrlPr>
                      </m:sSupPr>
                      <m:e>
                        <m:r>
                          <a:rPr lang="en-GB" sz="3200" i="1">
                            <a:latin typeface="Cambria Math"/>
                          </a:rPr>
                          <m:t>10</m:t>
                        </m:r>
                      </m:e>
                      <m:sup>
                        <m:r>
                          <a:rPr lang="en-GB" sz="3200" i="1">
                            <a:latin typeface="Cambria Math"/>
                          </a:rPr>
                          <m:t>−9</m:t>
                        </m:r>
                      </m:sup>
                    </m:sSup>
                  </m:oMath>
                </a14:m>
                <a:r>
                  <a:rPr lang="en-GB" sz="3200" dirty="0" smtClean="0"/>
                  <a:t>m </a:t>
                </a:r>
                <a:r>
                  <a:rPr lang="en-GB" sz="3200" dirty="0"/>
                  <a:t>= </a:t>
                </a:r>
                <a14:m>
                  <m:oMath xmlns:m="http://schemas.openxmlformats.org/officeDocument/2006/math">
                    <m:r>
                      <a:rPr lang="en-GB" sz="3200" i="1">
                        <a:latin typeface="Cambria Math"/>
                      </a:rPr>
                      <m:t>∆</m:t>
                    </m:r>
                    <m:r>
                      <a:rPr lang="en-GB" sz="3200" i="1">
                        <a:latin typeface="Cambria Math"/>
                      </a:rPr>
                      <m:t>𝑥</m:t>
                    </m:r>
                  </m:oMath>
                </a14:m>
                <a:r>
                  <a:rPr lang="en-GB" sz="3200" dirty="0"/>
                  <a:t> </a:t>
                </a:r>
                <a14:m>
                  <m:oMath xmlns:m="http://schemas.openxmlformats.org/officeDocument/2006/math">
                    <m:r>
                      <m:rPr>
                        <m:sty m:val="p"/>
                      </m:rPr>
                      <a:rPr lang="en-US" sz="3200" b="0" i="0" smtClean="0">
                        <a:latin typeface="Cambria Math"/>
                      </a:rPr>
                      <m:t>Uncertainty</m:t>
                    </m:r>
                    <m:r>
                      <a:rPr lang="en-US" sz="3200" b="0" i="0" smtClean="0">
                        <a:latin typeface="Cambria Math"/>
                      </a:rPr>
                      <m:t> </m:t>
                    </m:r>
                    <m:r>
                      <m:rPr>
                        <m:sty m:val="p"/>
                      </m:rPr>
                      <a:rPr lang="en-US" sz="3200" b="0" i="0" smtClean="0">
                        <a:latin typeface="Cambria Math"/>
                      </a:rPr>
                      <m:t>principle</m:t>
                    </m:r>
                    <m:r>
                      <a:rPr lang="en-US" sz="3200" b="0" i="0" smtClean="0">
                        <a:latin typeface="Cambria Math"/>
                      </a:rPr>
                      <m:t> </m:t>
                    </m:r>
                    <m:r>
                      <a:rPr lang="en-GB" sz="3200" i="1">
                        <a:latin typeface="Cambria Math"/>
                      </a:rPr>
                      <m:t>∆</m:t>
                    </m:r>
                    <m:r>
                      <a:rPr lang="en-GB" sz="3200" i="1">
                        <a:latin typeface="Cambria Math"/>
                      </a:rPr>
                      <m:t>𝑥</m:t>
                    </m:r>
                    <m:r>
                      <a:rPr lang="en-GB" sz="3200" i="1">
                        <a:latin typeface="Cambria Math"/>
                      </a:rPr>
                      <m:t>∆</m:t>
                    </m:r>
                    <m:r>
                      <a:rPr lang="en-GB" sz="3200" i="1">
                        <a:latin typeface="Cambria Math"/>
                      </a:rPr>
                      <m:t>𝑃</m:t>
                    </m:r>
                    <m:r>
                      <a:rPr lang="en-GB" sz="3200" i="1">
                        <a:latin typeface="Cambria Math"/>
                      </a:rPr>
                      <m:t>≥</m:t>
                    </m:r>
                    <m:f>
                      <m:fPr>
                        <m:ctrlPr>
                          <a:rPr lang="en-GB" sz="3200" i="1">
                            <a:latin typeface="Cambria Math"/>
                          </a:rPr>
                        </m:ctrlPr>
                      </m:fPr>
                      <m:num>
                        <m:r>
                          <a:rPr lang="en-GB" sz="3200" i="1">
                            <a:latin typeface="Cambria Math"/>
                          </a:rPr>
                          <m:t>h</m:t>
                        </m:r>
                      </m:num>
                      <m:den>
                        <m:r>
                          <a:rPr lang="en-GB" sz="3200" i="1">
                            <a:latin typeface="Cambria Math"/>
                          </a:rPr>
                          <m:t>4</m:t>
                        </m:r>
                        <m:r>
                          <a:rPr lang="en-GB" sz="3200" i="1">
                            <a:latin typeface="Cambria Math"/>
                          </a:rPr>
                          <m:t>𝜋</m:t>
                        </m:r>
                      </m:den>
                    </m:f>
                  </m:oMath>
                </a14:m>
                <a:endParaRPr lang="en-GB" sz="3200" dirty="0"/>
              </a:p>
              <a:p>
                <a:r>
                  <a:rPr lang="en-GB" sz="3200" dirty="0"/>
                  <a:t> </a:t>
                </a:r>
                <a:r>
                  <a:rPr lang="en-GB" sz="3200" dirty="0" smtClean="0"/>
                  <a:t>Now </a:t>
                </a:r>
                <a:r>
                  <a:rPr lang="en-GB" sz="3200" dirty="0"/>
                  <a:t> </a:t>
                </a:r>
                <a:r>
                  <a:rPr lang="en-GB" sz="3200" dirty="0" smtClean="0"/>
                  <a:t>we can write momentum,</a:t>
                </a:r>
                <a:endParaRPr lang="en-GB" sz="3200" dirty="0"/>
              </a:p>
              <a:p>
                <a:r>
                  <a:rPr lang="en-GB" sz="3200" dirty="0"/>
                  <a:t>	</a:t>
                </a:r>
                <a14:m>
                  <m:oMath xmlns:m="http://schemas.openxmlformats.org/officeDocument/2006/math">
                    <m:r>
                      <a:rPr lang="en-GB" sz="3200" i="1">
                        <a:latin typeface="Cambria Math"/>
                      </a:rPr>
                      <m:t>∆</m:t>
                    </m:r>
                    <m:r>
                      <a:rPr lang="en-GB" sz="3200" i="1">
                        <a:latin typeface="Cambria Math"/>
                      </a:rPr>
                      <m:t>𝑃</m:t>
                    </m:r>
                    <m:r>
                      <a:rPr lang="en-GB" sz="3200" i="1">
                        <a:latin typeface="Cambria Math"/>
                      </a:rPr>
                      <m:t>=</m:t>
                    </m:r>
                    <m:f>
                      <m:fPr>
                        <m:ctrlPr>
                          <a:rPr lang="en-GB" sz="3200" i="1">
                            <a:latin typeface="Cambria Math"/>
                          </a:rPr>
                        </m:ctrlPr>
                      </m:fPr>
                      <m:num>
                        <m:r>
                          <a:rPr lang="en-GB" sz="3200" i="1">
                            <a:latin typeface="Cambria Math"/>
                          </a:rPr>
                          <m:t>h</m:t>
                        </m:r>
                      </m:num>
                      <m:den>
                        <m:r>
                          <a:rPr lang="en-GB" sz="3200" i="1">
                            <a:latin typeface="Cambria Math"/>
                          </a:rPr>
                          <m:t>∆</m:t>
                        </m:r>
                        <m:r>
                          <a:rPr lang="en-GB" sz="3200" i="1">
                            <a:latin typeface="Cambria Math"/>
                          </a:rPr>
                          <m:t>𝑥</m:t>
                        </m:r>
                        <m:r>
                          <a:rPr lang="en-GB" sz="3200" i="1">
                            <a:latin typeface="Cambria Math"/>
                          </a:rPr>
                          <m:t>×4</m:t>
                        </m:r>
                        <m:r>
                          <a:rPr lang="en-GB" sz="3200" i="1">
                            <a:latin typeface="Cambria Math"/>
                          </a:rPr>
                          <m:t>𝜋</m:t>
                        </m:r>
                      </m:den>
                    </m:f>
                  </m:oMath>
                </a14:m>
                <a:endParaRPr lang="en-GB" sz="3200" dirty="0"/>
              </a:p>
              <a:p>
                <a:pPr/>
                <a14:m>
                  <m:oMathPara xmlns:m="http://schemas.openxmlformats.org/officeDocument/2006/math">
                    <m:oMathParaPr>
                      <m:jc m:val="centerGroup"/>
                    </m:oMathParaPr>
                    <m:oMath xmlns:m="http://schemas.openxmlformats.org/officeDocument/2006/math">
                      <m:r>
                        <a:rPr lang="en-GB" sz="3200" i="1">
                          <a:latin typeface="Cambria Math"/>
                        </a:rPr>
                        <m:t>∆</m:t>
                      </m:r>
                      <m:r>
                        <a:rPr lang="en-GB" sz="3200" i="1">
                          <a:latin typeface="Cambria Math"/>
                        </a:rPr>
                        <m:t>𝑃</m:t>
                      </m:r>
                      <m:r>
                        <a:rPr lang="en-GB" sz="3200" i="1">
                          <a:latin typeface="Cambria Math"/>
                        </a:rPr>
                        <m:t>=</m:t>
                      </m:r>
                      <m:f>
                        <m:fPr>
                          <m:ctrlPr>
                            <a:rPr lang="en-GB" sz="3200" i="1">
                              <a:latin typeface="Cambria Math"/>
                            </a:rPr>
                          </m:ctrlPr>
                        </m:fPr>
                        <m:num>
                          <m:r>
                            <a:rPr lang="en-GB" sz="3200" i="1">
                              <a:latin typeface="Cambria Math"/>
                            </a:rPr>
                            <m:t>6.63×</m:t>
                          </m:r>
                          <m:sSup>
                            <m:sSupPr>
                              <m:ctrlPr>
                                <a:rPr lang="en-GB" sz="3200" i="1">
                                  <a:latin typeface="Cambria Math"/>
                                </a:rPr>
                              </m:ctrlPr>
                            </m:sSupPr>
                            <m:e>
                              <m:r>
                                <a:rPr lang="en-GB" sz="3200" i="1">
                                  <a:latin typeface="Cambria Math"/>
                                </a:rPr>
                                <m:t>10</m:t>
                              </m:r>
                            </m:e>
                            <m:sup>
                              <m:r>
                                <a:rPr lang="en-GB" sz="3200" i="1">
                                  <a:latin typeface="Cambria Math"/>
                                </a:rPr>
                                <m:t>−34</m:t>
                              </m:r>
                            </m:sup>
                          </m:sSup>
                        </m:num>
                        <m:den>
                          <m:r>
                            <a:rPr lang="en-GB" sz="3200" i="1">
                              <a:latin typeface="Cambria Math"/>
                            </a:rPr>
                            <m:t>0.4×</m:t>
                          </m:r>
                          <m:sSup>
                            <m:sSupPr>
                              <m:ctrlPr>
                                <a:rPr lang="en-GB" sz="3200" i="1">
                                  <a:latin typeface="Cambria Math"/>
                                </a:rPr>
                              </m:ctrlPr>
                            </m:sSupPr>
                            <m:e>
                              <m:r>
                                <a:rPr lang="en-GB" sz="3200" i="1">
                                  <a:latin typeface="Cambria Math"/>
                                </a:rPr>
                                <m:t>10</m:t>
                              </m:r>
                            </m:e>
                            <m:sup>
                              <m:r>
                                <a:rPr lang="en-GB" sz="3200" i="1">
                                  <a:latin typeface="Cambria Math"/>
                                </a:rPr>
                                <m:t>−9</m:t>
                              </m:r>
                            </m:sup>
                          </m:sSup>
                          <m:r>
                            <a:rPr lang="en-GB" sz="3200" i="1">
                              <a:latin typeface="Cambria Math"/>
                            </a:rPr>
                            <m:t>×4</m:t>
                          </m:r>
                          <m:r>
                            <a:rPr lang="en-GB" sz="3200" i="1">
                              <a:latin typeface="Cambria Math"/>
                            </a:rPr>
                            <m:t>𝜋</m:t>
                          </m:r>
                        </m:den>
                      </m:f>
                    </m:oMath>
                  </m:oMathPara>
                </a14:m>
                <a:endParaRPr lang="en-GB" sz="3200" dirty="0"/>
              </a:p>
              <a:p>
                <a:pPr/>
                <a14:m>
                  <m:oMathPara xmlns:m="http://schemas.openxmlformats.org/officeDocument/2006/math">
                    <m:oMathParaPr>
                      <m:jc m:val="centerGroup"/>
                    </m:oMathParaPr>
                    <m:oMath xmlns:m="http://schemas.openxmlformats.org/officeDocument/2006/math">
                      <m:r>
                        <a:rPr lang="en-GB" sz="3200" i="1">
                          <a:latin typeface="Cambria Math"/>
                        </a:rPr>
                        <m:t>∆</m:t>
                      </m:r>
                      <m:r>
                        <a:rPr lang="en-GB" sz="3200" i="1">
                          <a:latin typeface="Cambria Math"/>
                        </a:rPr>
                        <m:t>𝑃</m:t>
                      </m:r>
                      <m:r>
                        <a:rPr lang="en-GB" sz="3200" i="1">
                          <a:latin typeface="Cambria Math"/>
                        </a:rPr>
                        <m:t>=</m:t>
                      </m:r>
                      <m:f>
                        <m:fPr>
                          <m:ctrlPr>
                            <a:rPr lang="en-GB" sz="3200" i="1">
                              <a:latin typeface="Cambria Math"/>
                            </a:rPr>
                          </m:ctrlPr>
                        </m:fPr>
                        <m:num>
                          <m:r>
                            <a:rPr lang="en-GB" sz="3200" i="1">
                              <a:latin typeface="Cambria Math"/>
                            </a:rPr>
                            <m:t>6.63×</m:t>
                          </m:r>
                          <m:sSup>
                            <m:sSupPr>
                              <m:ctrlPr>
                                <a:rPr lang="en-GB" sz="3200" i="1">
                                  <a:latin typeface="Cambria Math"/>
                                </a:rPr>
                              </m:ctrlPr>
                            </m:sSupPr>
                            <m:e>
                              <m:r>
                                <a:rPr lang="en-GB" sz="3200" i="1">
                                  <a:latin typeface="Cambria Math"/>
                                </a:rPr>
                                <m:t>10</m:t>
                              </m:r>
                            </m:e>
                            <m:sup>
                              <m:r>
                                <a:rPr lang="en-GB" sz="3200" i="1">
                                  <a:latin typeface="Cambria Math"/>
                                </a:rPr>
                                <m:t>−34</m:t>
                              </m:r>
                            </m:sup>
                          </m:sSup>
                        </m:num>
                        <m:den>
                          <m:r>
                            <a:rPr lang="en-GB" sz="3200" i="1">
                              <a:latin typeface="Cambria Math"/>
                            </a:rPr>
                            <m:t>0.4×</m:t>
                          </m:r>
                          <m:sSup>
                            <m:sSupPr>
                              <m:ctrlPr>
                                <a:rPr lang="en-GB" sz="3200" i="1">
                                  <a:latin typeface="Cambria Math"/>
                                </a:rPr>
                              </m:ctrlPr>
                            </m:sSupPr>
                            <m:e>
                              <m:r>
                                <a:rPr lang="en-GB" sz="3200" i="1">
                                  <a:latin typeface="Cambria Math"/>
                                </a:rPr>
                                <m:t>10</m:t>
                              </m:r>
                            </m:e>
                            <m:sup>
                              <m:r>
                                <a:rPr lang="en-GB" sz="3200" i="1">
                                  <a:latin typeface="Cambria Math"/>
                                </a:rPr>
                                <m:t>−9</m:t>
                              </m:r>
                            </m:sup>
                          </m:sSup>
                          <m:r>
                            <a:rPr lang="en-GB" sz="3200" i="1">
                              <a:latin typeface="Cambria Math"/>
                            </a:rPr>
                            <m:t>×4</m:t>
                          </m:r>
                          <m:r>
                            <a:rPr lang="en-GB" sz="3200" i="1">
                              <a:latin typeface="Cambria Math"/>
                            </a:rPr>
                            <m:t>𝜋</m:t>
                          </m:r>
                        </m:den>
                      </m:f>
                    </m:oMath>
                  </m:oMathPara>
                </a14:m>
                <a:endParaRPr lang="en-GB" sz="3200" dirty="0"/>
              </a:p>
              <a:p>
                <a:r>
                  <a:rPr lang="en-GB" sz="3200" dirty="0"/>
                  <a:t> 	</a:t>
                </a:r>
                <a:r>
                  <a:rPr lang="en-GB" sz="3200" dirty="0" smtClean="0"/>
                  <a:t>           </a:t>
                </a:r>
                <a14:m>
                  <m:oMath xmlns:m="http://schemas.openxmlformats.org/officeDocument/2006/math">
                    <m:r>
                      <a:rPr lang="en-GB" sz="3200" i="1">
                        <a:latin typeface="Cambria Math"/>
                      </a:rPr>
                      <m:t>∆</m:t>
                    </m:r>
                    <m:r>
                      <a:rPr lang="en-GB" sz="3200" i="1">
                        <a:latin typeface="Cambria Math"/>
                      </a:rPr>
                      <m:t>𝑃</m:t>
                    </m:r>
                    <m:r>
                      <a:rPr lang="en-GB" sz="3200" i="1">
                        <a:latin typeface="Cambria Math"/>
                      </a:rPr>
                      <m:t>=2.625×</m:t>
                    </m:r>
                    <m:sSup>
                      <m:sSupPr>
                        <m:ctrlPr>
                          <a:rPr lang="en-GB" sz="3200" i="1">
                            <a:latin typeface="Cambria Math"/>
                          </a:rPr>
                        </m:ctrlPr>
                      </m:sSupPr>
                      <m:e>
                        <m:r>
                          <a:rPr lang="en-GB" sz="3200" i="1">
                            <a:latin typeface="Cambria Math"/>
                          </a:rPr>
                          <m:t>10</m:t>
                        </m:r>
                      </m:e>
                      <m:sup>
                        <m:r>
                          <a:rPr lang="en-GB" sz="3200" i="1">
                            <a:latin typeface="Cambria Math"/>
                          </a:rPr>
                          <m:t>−25</m:t>
                        </m:r>
                      </m:sup>
                    </m:sSup>
                  </m:oMath>
                </a14:m>
                <a:r>
                  <a:rPr lang="en-GB" sz="3200" dirty="0" err="1"/>
                  <a:t>kgm</a:t>
                </a:r>
                <a:r>
                  <a:rPr lang="en-GB" sz="3200" dirty="0"/>
                  <a:t>/s</a:t>
                </a:r>
              </a:p>
            </p:txBody>
          </p:sp>
        </mc:Choice>
        <mc:Fallback xmlns="">
          <p:sp>
            <p:nvSpPr>
              <p:cNvPr id="2" name="Rectangle 1"/>
              <p:cNvSpPr>
                <a:spLocks noRot="1" noChangeAspect="1" noMove="1" noResize="1" noEditPoints="1" noAdjustHandles="1" noChangeArrowheads="1" noChangeShapeType="1" noTextEdit="1"/>
              </p:cNvSpPr>
              <p:nvPr/>
            </p:nvSpPr>
            <p:spPr>
              <a:xfrm>
                <a:off x="605246" y="304800"/>
                <a:ext cx="8077200" cy="5742213"/>
              </a:xfrm>
              <a:prstGeom prst="rect">
                <a:avLst/>
              </a:prstGeom>
              <a:blipFill rotWithShape="1">
                <a:blip r:embed="rId2"/>
                <a:stretch>
                  <a:fillRect l="-1887" t="-1380" b="-2654"/>
                </a:stretch>
              </a:blipFill>
            </p:spPr>
            <p:txBody>
              <a:bodyPr/>
              <a:lstStyle/>
              <a:p>
                <a:r>
                  <a:rPr lang="en-GB">
                    <a:noFill/>
                  </a:rPr>
                  <a:t> </a:t>
                </a:r>
              </a:p>
            </p:txBody>
          </p:sp>
        </mc:Fallback>
      </mc:AlternateContent>
    </p:spTree>
    <p:extLst>
      <p:ext uri="{BB962C8B-B14F-4D97-AF65-F5344CB8AC3E}">
        <p14:creationId xmlns:p14="http://schemas.microsoft.com/office/powerpoint/2010/main" val="1210735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066800"/>
                <a:ext cx="7543800" cy="5166864"/>
              </a:xfrm>
              <a:prstGeom prst="rect">
                <a:avLst/>
              </a:prstGeom>
            </p:spPr>
            <p:txBody>
              <a:bodyPr wrap="square">
                <a:spAutoFit/>
              </a:bodyPr>
              <a:lstStyle/>
              <a:p>
                <a:r>
                  <a:rPr lang="en-GB" sz="3200" dirty="0" smtClean="0">
                    <a:solidFill>
                      <a:srgbClr val="C00000"/>
                    </a:solidFill>
                  </a:rPr>
                  <a:t>Now Energy </a:t>
                </a:r>
              </a:p>
              <a:p>
                <a:r>
                  <a:rPr lang="en-GB" sz="3200" dirty="0" smtClean="0">
                    <a:solidFill>
                      <a:srgbClr val="C00000"/>
                    </a:solidFill>
                  </a:rPr>
                  <a:t>	 </a:t>
                </a:r>
                <a14:m>
                  <m:oMath xmlns:m="http://schemas.openxmlformats.org/officeDocument/2006/math">
                    <m:sSub>
                      <m:sSubPr>
                        <m:ctrlPr>
                          <a:rPr lang="en-GB" sz="3200" i="1">
                            <a:solidFill>
                              <a:srgbClr val="C00000"/>
                            </a:solidFill>
                            <a:latin typeface="Cambria Math"/>
                          </a:rPr>
                        </m:ctrlPr>
                      </m:sSubPr>
                      <m:e>
                        <m:r>
                          <a:rPr lang="en-GB" sz="3200" i="1">
                            <a:solidFill>
                              <a:srgbClr val="C00000"/>
                            </a:solidFill>
                            <a:latin typeface="Cambria Math"/>
                          </a:rPr>
                          <m:t>𝐸</m:t>
                        </m:r>
                      </m:e>
                      <m:sub>
                        <m:r>
                          <a:rPr lang="en-GB" sz="3200" i="1">
                            <a:solidFill>
                              <a:srgbClr val="C00000"/>
                            </a:solidFill>
                            <a:latin typeface="Cambria Math"/>
                          </a:rPr>
                          <m:t>𝑘</m:t>
                        </m:r>
                      </m:sub>
                    </m:sSub>
                    <m:r>
                      <a:rPr lang="en-GB" sz="3200" i="1">
                        <a:solidFill>
                          <a:srgbClr val="C00000"/>
                        </a:solidFill>
                        <a:latin typeface="Cambria Math"/>
                      </a:rPr>
                      <m:t>=</m:t>
                    </m:r>
                    <m:f>
                      <m:fPr>
                        <m:ctrlPr>
                          <a:rPr lang="en-GB" sz="3200" i="1">
                            <a:solidFill>
                              <a:srgbClr val="C00000"/>
                            </a:solidFill>
                            <a:latin typeface="Cambria Math"/>
                          </a:rPr>
                        </m:ctrlPr>
                      </m:fPr>
                      <m:num>
                        <m:sSup>
                          <m:sSupPr>
                            <m:ctrlPr>
                              <a:rPr lang="en-GB" sz="3200" i="1">
                                <a:solidFill>
                                  <a:srgbClr val="C00000"/>
                                </a:solidFill>
                                <a:latin typeface="Cambria Math"/>
                              </a:rPr>
                            </m:ctrlPr>
                          </m:sSupPr>
                          <m:e>
                            <m:r>
                              <a:rPr lang="en-GB" sz="3200" i="1">
                                <a:solidFill>
                                  <a:srgbClr val="C00000"/>
                                </a:solidFill>
                                <a:latin typeface="Cambria Math"/>
                              </a:rPr>
                              <m:t>𝑃</m:t>
                            </m:r>
                          </m:e>
                          <m:sup>
                            <m:r>
                              <a:rPr lang="en-GB" sz="3200" i="1">
                                <a:solidFill>
                                  <a:srgbClr val="C00000"/>
                                </a:solidFill>
                                <a:latin typeface="Cambria Math"/>
                              </a:rPr>
                              <m:t>2</m:t>
                            </m:r>
                          </m:sup>
                        </m:sSup>
                      </m:num>
                      <m:den>
                        <m:r>
                          <a:rPr lang="en-GB" sz="3200" i="1">
                            <a:solidFill>
                              <a:srgbClr val="C00000"/>
                            </a:solidFill>
                            <a:latin typeface="Cambria Math"/>
                          </a:rPr>
                          <m:t>2</m:t>
                        </m:r>
                        <m:r>
                          <a:rPr lang="en-GB" sz="3200" i="1">
                            <a:solidFill>
                              <a:srgbClr val="C00000"/>
                            </a:solidFill>
                            <a:latin typeface="Cambria Math"/>
                          </a:rPr>
                          <m:t>𝑚</m:t>
                        </m:r>
                      </m:den>
                    </m:f>
                  </m:oMath>
                </a14:m>
                <a:endParaRPr lang="en-US" sz="3200" i="1" dirty="0" smtClean="0">
                  <a:solidFill>
                    <a:srgbClr val="C00000"/>
                  </a:solidFill>
                </a:endParaRPr>
              </a:p>
              <a:p>
                <a:r>
                  <a:rPr lang="en-GB" sz="3200" dirty="0" smtClean="0">
                    <a:solidFill>
                      <a:srgbClr val="C00000"/>
                    </a:solidFill>
                  </a:rPr>
                  <a:t>           </a:t>
                </a:r>
                <a14:m>
                  <m:oMath xmlns:m="http://schemas.openxmlformats.org/officeDocument/2006/math">
                    <m:sSub>
                      <m:sSubPr>
                        <m:ctrlPr>
                          <a:rPr lang="en-GB" sz="3200" i="1">
                            <a:solidFill>
                              <a:srgbClr val="C00000"/>
                            </a:solidFill>
                            <a:latin typeface="Cambria Math"/>
                          </a:rPr>
                        </m:ctrlPr>
                      </m:sSubPr>
                      <m:e>
                        <m:r>
                          <a:rPr lang="en-GB" sz="3200" i="1">
                            <a:solidFill>
                              <a:srgbClr val="C00000"/>
                            </a:solidFill>
                            <a:latin typeface="Cambria Math"/>
                          </a:rPr>
                          <m:t>𝐸</m:t>
                        </m:r>
                      </m:e>
                      <m:sub>
                        <m:r>
                          <a:rPr lang="en-GB" sz="3200" i="1">
                            <a:solidFill>
                              <a:srgbClr val="C00000"/>
                            </a:solidFill>
                            <a:latin typeface="Cambria Math"/>
                          </a:rPr>
                          <m:t>𝑘</m:t>
                        </m:r>
                      </m:sub>
                    </m:sSub>
                    <m:r>
                      <a:rPr lang="en-GB" sz="3200" i="1">
                        <a:solidFill>
                          <a:srgbClr val="C00000"/>
                        </a:solidFill>
                        <a:latin typeface="Cambria Math"/>
                      </a:rPr>
                      <m:t>=</m:t>
                    </m:r>
                    <m:f>
                      <m:fPr>
                        <m:ctrlPr>
                          <a:rPr lang="en-GB" sz="3200" i="1">
                            <a:solidFill>
                              <a:srgbClr val="C00000"/>
                            </a:solidFill>
                            <a:latin typeface="Cambria Math"/>
                          </a:rPr>
                        </m:ctrlPr>
                      </m:fPr>
                      <m:num>
                        <m:sSup>
                          <m:sSupPr>
                            <m:ctrlPr>
                              <a:rPr lang="en-GB" sz="3200" i="1">
                                <a:solidFill>
                                  <a:srgbClr val="C00000"/>
                                </a:solidFill>
                                <a:latin typeface="Cambria Math"/>
                              </a:rPr>
                            </m:ctrlPr>
                          </m:sSupPr>
                          <m:e>
                            <m:r>
                              <a:rPr lang="en-GB" sz="3200" i="1">
                                <a:solidFill>
                                  <a:srgbClr val="C00000"/>
                                </a:solidFill>
                                <a:latin typeface="Cambria Math"/>
                              </a:rPr>
                              <m:t>(2.625×</m:t>
                            </m:r>
                            <m:sSup>
                              <m:sSupPr>
                                <m:ctrlPr>
                                  <a:rPr lang="en-GB" sz="3200" i="1">
                                    <a:solidFill>
                                      <a:srgbClr val="C00000"/>
                                    </a:solidFill>
                                    <a:latin typeface="Cambria Math"/>
                                  </a:rPr>
                                </m:ctrlPr>
                              </m:sSupPr>
                              <m:e>
                                <m:r>
                                  <a:rPr lang="en-GB" sz="3200" i="1">
                                    <a:solidFill>
                                      <a:srgbClr val="C00000"/>
                                    </a:solidFill>
                                    <a:latin typeface="Cambria Math"/>
                                  </a:rPr>
                                  <m:t>10</m:t>
                                </m:r>
                              </m:e>
                              <m:sup>
                                <m:r>
                                  <a:rPr lang="en-GB" sz="3200" i="1">
                                    <a:solidFill>
                                      <a:srgbClr val="C00000"/>
                                    </a:solidFill>
                                    <a:latin typeface="Cambria Math"/>
                                  </a:rPr>
                                  <m:t>−25</m:t>
                                </m:r>
                              </m:sup>
                            </m:sSup>
                            <m:r>
                              <a:rPr lang="en-GB" sz="3200" i="1">
                                <a:solidFill>
                                  <a:srgbClr val="C00000"/>
                                </a:solidFill>
                                <a:latin typeface="Cambria Math"/>
                              </a:rPr>
                              <m:t>)</m:t>
                            </m:r>
                          </m:e>
                          <m:sup>
                            <m:r>
                              <a:rPr lang="en-GB" sz="3200" i="1">
                                <a:solidFill>
                                  <a:srgbClr val="C00000"/>
                                </a:solidFill>
                                <a:latin typeface="Cambria Math"/>
                              </a:rPr>
                              <m:t>2</m:t>
                            </m:r>
                          </m:sup>
                        </m:sSup>
                      </m:num>
                      <m:den>
                        <m:r>
                          <a:rPr lang="en-GB" sz="3200" i="1">
                            <a:solidFill>
                              <a:srgbClr val="C00000"/>
                            </a:solidFill>
                            <a:latin typeface="Cambria Math"/>
                          </a:rPr>
                          <m:t>2×9.1×</m:t>
                        </m:r>
                        <m:sSup>
                          <m:sSupPr>
                            <m:ctrlPr>
                              <a:rPr lang="en-GB" sz="3200" i="1">
                                <a:solidFill>
                                  <a:srgbClr val="C00000"/>
                                </a:solidFill>
                                <a:latin typeface="Cambria Math"/>
                              </a:rPr>
                            </m:ctrlPr>
                          </m:sSupPr>
                          <m:e>
                            <m:r>
                              <a:rPr lang="en-GB" sz="3200" i="1">
                                <a:solidFill>
                                  <a:srgbClr val="C00000"/>
                                </a:solidFill>
                                <a:latin typeface="Cambria Math"/>
                              </a:rPr>
                              <m:t>10</m:t>
                            </m:r>
                          </m:e>
                          <m:sup>
                            <m:r>
                              <a:rPr lang="en-GB" sz="3200" i="1">
                                <a:solidFill>
                                  <a:srgbClr val="C00000"/>
                                </a:solidFill>
                                <a:latin typeface="Cambria Math"/>
                              </a:rPr>
                              <m:t>−31</m:t>
                            </m:r>
                          </m:sup>
                        </m:sSup>
                      </m:den>
                    </m:f>
                  </m:oMath>
                </a14:m>
                <a:endParaRPr lang="en-US" sz="3200" i="1" dirty="0" smtClean="0">
                  <a:solidFill>
                    <a:srgbClr val="C00000"/>
                  </a:solidFill>
                </a:endParaRPr>
              </a:p>
              <a:p>
                <a:r>
                  <a:rPr lang="en-GB" sz="3200" dirty="0" smtClean="0">
                    <a:solidFill>
                      <a:srgbClr val="C00000"/>
                    </a:solidFill>
                  </a:rPr>
                  <a:t>           </a:t>
                </a:r>
                <a14:m>
                  <m:oMath xmlns:m="http://schemas.openxmlformats.org/officeDocument/2006/math">
                    <m:sSub>
                      <m:sSubPr>
                        <m:ctrlPr>
                          <a:rPr lang="en-GB" sz="3200" i="1">
                            <a:solidFill>
                              <a:srgbClr val="C00000"/>
                            </a:solidFill>
                            <a:latin typeface="Cambria Math"/>
                          </a:rPr>
                        </m:ctrlPr>
                      </m:sSubPr>
                      <m:e>
                        <m:r>
                          <a:rPr lang="en-GB" sz="3200" i="1">
                            <a:solidFill>
                              <a:srgbClr val="C00000"/>
                            </a:solidFill>
                            <a:latin typeface="Cambria Math"/>
                          </a:rPr>
                          <m:t>𝐸</m:t>
                        </m:r>
                      </m:e>
                      <m:sub>
                        <m:r>
                          <a:rPr lang="en-GB" sz="3200" i="1">
                            <a:solidFill>
                              <a:srgbClr val="C00000"/>
                            </a:solidFill>
                            <a:latin typeface="Cambria Math"/>
                          </a:rPr>
                          <m:t>𝑘</m:t>
                        </m:r>
                      </m:sub>
                    </m:sSub>
                    <m:r>
                      <a:rPr lang="en-GB" sz="3200" i="1">
                        <a:solidFill>
                          <a:srgbClr val="C00000"/>
                        </a:solidFill>
                        <a:latin typeface="Cambria Math"/>
                      </a:rPr>
                      <m:t>=3.786×</m:t>
                    </m:r>
                    <m:sSup>
                      <m:sSupPr>
                        <m:ctrlPr>
                          <a:rPr lang="en-GB" sz="3200" i="1">
                            <a:solidFill>
                              <a:srgbClr val="C00000"/>
                            </a:solidFill>
                            <a:latin typeface="Cambria Math"/>
                          </a:rPr>
                        </m:ctrlPr>
                      </m:sSupPr>
                      <m:e>
                        <m:r>
                          <a:rPr lang="en-GB" sz="3200" i="1">
                            <a:solidFill>
                              <a:srgbClr val="C00000"/>
                            </a:solidFill>
                            <a:latin typeface="Cambria Math"/>
                          </a:rPr>
                          <m:t>10</m:t>
                        </m:r>
                      </m:e>
                      <m:sup>
                        <m:r>
                          <a:rPr lang="en-GB" sz="3200" i="1">
                            <a:solidFill>
                              <a:srgbClr val="C00000"/>
                            </a:solidFill>
                            <a:latin typeface="Cambria Math"/>
                          </a:rPr>
                          <m:t>−20</m:t>
                        </m:r>
                      </m:sup>
                    </m:sSup>
                    <m:r>
                      <a:rPr lang="en-GB" sz="3200" i="1">
                        <a:solidFill>
                          <a:srgbClr val="C00000"/>
                        </a:solidFill>
                        <a:latin typeface="Cambria Math"/>
                      </a:rPr>
                      <m:t>𝐽</m:t>
                    </m:r>
                  </m:oMath>
                </a14:m>
                <a:endParaRPr lang="en-US" sz="3200" i="1" dirty="0" smtClean="0">
                  <a:solidFill>
                    <a:srgbClr val="C00000"/>
                  </a:solidFill>
                </a:endParaRPr>
              </a:p>
              <a:p>
                <a:r>
                  <a:rPr lang="en-GB" sz="3200" dirty="0" smtClean="0">
                    <a:solidFill>
                      <a:srgbClr val="C00000"/>
                    </a:solidFill>
                  </a:rPr>
                  <a:t>            </a:t>
                </a:r>
                <a14:m>
                  <m:oMath xmlns:m="http://schemas.openxmlformats.org/officeDocument/2006/math">
                    <m:sSub>
                      <m:sSubPr>
                        <m:ctrlPr>
                          <a:rPr lang="en-GB" sz="3200" i="1">
                            <a:solidFill>
                              <a:srgbClr val="C00000"/>
                            </a:solidFill>
                            <a:latin typeface="Cambria Math"/>
                          </a:rPr>
                        </m:ctrlPr>
                      </m:sSubPr>
                      <m:e>
                        <m:r>
                          <a:rPr lang="en-GB" sz="3200" i="1">
                            <a:solidFill>
                              <a:srgbClr val="C00000"/>
                            </a:solidFill>
                            <a:latin typeface="Cambria Math"/>
                          </a:rPr>
                          <m:t>𝐸</m:t>
                        </m:r>
                      </m:e>
                      <m:sub>
                        <m:r>
                          <a:rPr lang="en-GB" sz="3200" i="1">
                            <a:solidFill>
                              <a:srgbClr val="C00000"/>
                            </a:solidFill>
                            <a:latin typeface="Cambria Math"/>
                          </a:rPr>
                          <m:t>𝑘</m:t>
                        </m:r>
                      </m:sub>
                    </m:sSub>
                    <m:r>
                      <a:rPr lang="en-GB" sz="3200" i="1">
                        <a:solidFill>
                          <a:srgbClr val="C00000"/>
                        </a:solidFill>
                        <a:latin typeface="Cambria Math"/>
                      </a:rPr>
                      <m:t>=</m:t>
                    </m:r>
                    <m:f>
                      <m:fPr>
                        <m:ctrlPr>
                          <a:rPr lang="en-GB" sz="3200" i="1">
                            <a:solidFill>
                              <a:srgbClr val="C00000"/>
                            </a:solidFill>
                            <a:latin typeface="Cambria Math"/>
                          </a:rPr>
                        </m:ctrlPr>
                      </m:fPr>
                      <m:num>
                        <m:r>
                          <a:rPr lang="en-GB" sz="3200" i="1">
                            <a:solidFill>
                              <a:srgbClr val="C00000"/>
                            </a:solidFill>
                            <a:latin typeface="Cambria Math"/>
                          </a:rPr>
                          <m:t>3.786×</m:t>
                        </m:r>
                        <m:sSup>
                          <m:sSupPr>
                            <m:ctrlPr>
                              <a:rPr lang="en-GB" sz="3200" i="1">
                                <a:solidFill>
                                  <a:srgbClr val="C00000"/>
                                </a:solidFill>
                                <a:latin typeface="Cambria Math"/>
                              </a:rPr>
                            </m:ctrlPr>
                          </m:sSupPr>
                          <m:e>
                            <m:r>
                              <a:rPr lang="en-GB" sz="3200" i="1">
                                <a:solidFill>
                                  <a:srgbClr val="C00000"/>
                                </a:solidFill>
                                <a:latin typeface="Cambria Math"/>
                              </a:rPr>
                              <m:t>10</m:t>
                            </m:r>
                          </m:e>
                          <m:sup>
                            <m:r>
                              <a:rPr lang="en-GB" sz="3200" i="1">
                                <a:solidFill>
                                  <a:srgbClr val="C00000"/>
                                </a:solidFill>
                                <a:latin typeface="Cambria Math"/>
                              </a:rPr>
                              <m:t>−20</m:t>
                            </m:r>
                          </m:sup>
                        </m:sSup>
                      </m:num>
                      <m:den>
                        <m:r>
                          <a:rPr lang="en-GB" sz="3200" i="1">
                            <a:solidFill>
                              <a:srgbClr val="C00000"/>
                            </a:solidFill>
                            <a:latin typeface="Cambria Math"/>
                          </a:rPr>
                          <m:t>1.6×</m:t>
                        </m:r>
                        <m:sSup>
                          <m:sSupPr>
                            <m:ctrlPr>
                              <a:rPr lang="en-GB" sz="3200" i="1">
                                <a:solidFill>
                                  <a:srgbClr val="C00000"/>
                                </a:solidFill>
                                <a:latin typeface="Cambria Math"/>
                              </a:rPr>
                            </m:ctrlPr>
                          </m:sSupPr>
                          <m:e>
                            <m:r>
                              <a:rPr lang="en-GB" sz="3200" i="1">
                                <a:solidFill>
                                  <a:srgbClr val="C00000"/>
                                </a:solidFill>
                                <a:latin typeface="Cambria Math"/>
                              </a:rPr>
                              <m:t>10</m:t>
                            </m:r>
                          </m:e>
                          <m:sup>
                            <m:r>
                              <a:rPr lang="en-GB" sz="3200" i="1">
                                <a:solidFill>
                                  <a:srgbClr val="C00000"/>
                                </a:solidFill>
                                <a:latin typeface="Cambria Math"/>
                              </a:rPr>
                              <m:t>−19</m:t>
                            </m:r>
                          </m:sup>
                        </m:sSup>
                      </m:den>
                    </m:f>
                    <m:r>
                      <a:rPr lang="en-GB" sz="3200" i="1">
                        <a:solidFill>
                          <a:srgbClr val="C00000"/>
                        </a:solidFill>
                        <a:latin typeface="Cambria Math"/>
                      </a:rPr>
                      <m:t>𝑒𝑉</m:t>
                    </m:r>
                  </m:oMath>
                </a14:m>
                <a:endParaRPr lang="en-US" sz="3200" i="1" dirty="0" smtClean="0">
                  <a:solidFill>
                    <a:srgbClr val="C00000"/>
                  </a:solidFill>
                </a:endParaRPr>
              </a:p>
              <a:p>
                <a:r>
                  <a:rPr lang="en-GB" sz="3200" dirty="0" smtClean="0">
                    <a:solidFill>
                      <a:srgbClr val="C00000"/>
                    </a:solidFill>
                  </a:rPr>
                  <a:t>            </a:t>
                </a:r>
                <a14:m>
                  <m:oMath xmlns:m="http://schemas.openxmlformats.org/officeDocument/2006/math">
                    <m:sSub>
                      <m:sSubPr>
                        <m:ctrlPr>
                          <a:rPr lang="en-GB" sz="3200" i="1">
                            <a:solidFill>
                              <a:srgbClr val="C00000"/>
                            </a:solidFill>
                            <a:latin typeface="Cambria Math"/>
                          </a:rPr>
                        </m:ctrlPr>
                      </m:sSubPr>
                      <m:e>
                        <m:r>
                          <a:rPr lang="en-GB" sz="3200" i="1">
                            <a:solidFill>
                              <a:srgbClr val="C00000"/>
                            </a:solidFill>
                            <a:latin typeface="Cambria Math"/>
                          </a:rPr>
                          <m:t>𝐸</m:t>
                        </m:r>
                      </m:e>
                      <m:sub>
                        <m:r>
                          <a:rPr lang="en-GB" sz="3200" i="1">
                            <a:solidFill>
                              <a:srgbClr val="C00000"/>
                            </a:solidFill>
                            <a:latin typeface="Cambria Math"/>
                          </a:rPr>
                          <m:t>𝑘</m:t>
                        </m:r>
                      </m:sub>
                    </m:sSub>
                    <m:r>
                      <a:rPr lang="en-GB" sz="3200" i="1">
                        <a:solidFill>
                          <a:srgbClr val="C00000"/>
                        </a:solidFill>
                        <a:latin typeface="Cambria Math"/>
                      </a:rPr>
                      <m:t>=0.236 </m:t>
                    </m:r>
                    <m:r>
                      <a:rPr lang="en-GB" sz="3200" i="1">
                        <a:solidFill>
                          <a:srgbClr val="C00000"/>
                        </a:solidFill>
                        <a:latin typeface="Cambria Math"/>
                      </a:rPr>
                      <m:t>𝑒𝑉</m:t>
                    </m:r>
                  </m:oMath>
                </a14:m>
                <a:endParaRPr lang="en-GB" sz="3200" dirty="0" smtClean="0">
                  <a:solidFill>
                    <a:srgbClr val="C00000"/>
                  </a:solidFill>
                </a:endParaRPr>
              </a:p>
              <a:p>
                <a:r>
                  <a:rPr lang="en-US" sz="3200" dirty="0" smtClean="0">
                    <a:solidFill>
                      <a:srgbClr val="C00000"/>
                    </a:solidFill>
                  </a:rPr>
                  <a:t>Usually we observe the electron of this energy range in an orbital.</a:t>
                </a:r>
                <a:endParaRPr lang="en-GB" sz="3200" dirty="0">
                  <a:solidFill>
                    <a:srgbClr val="C0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066800"/>
                <a:ext cx="7543800" cy="5166864"/>
              </a:xfrm>
              <a:prstGeom prst="rect">
                <a:avLst/>
              </a:prstGeom>
              <a:blipFill rotWithShape="1">
                <a:blip r:embed="rId2"/>
                <a:stretch>
                  <a:fillRect l="-2019" t="-1533" b="-2948"/>
                </a:stretch>
              </a:blipFill>
            </p:spPr>
            <p:txBody>
              <a:bodyPr/>
              <a:lstStyle/>
              <a:p>
                <a:r>
                  <a:rPr lang="en-GB">
                    <a:noFill/>
                  </a:rPr>
                  <a:t> </a:t>
                </a:r>
              </a:p>
            </p:txBody>
          </p:sp>
        </mc:Fallback>
      </mc:AlternateContent>
    </p:spTree>
    <p:extLst>
      <p:ext uri="{BB962C8B-B14F-4D97-AF65-F5344CB8AC3E}">
        <p14:creationId xmlns:p14="http://schemas.microsoft.com/office/powerpoint/2010/main" val="398129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46166" y="69669"/>
                <a:ext cx="8534400" cy="6744090"/>
              </a:xfrm>
              <a:prstGeom prst="rect">
                <a:avLst/>
              </a:prstGeom>
            </p:spPr>
            <p:txBody>
              <a:bodyPr wrap="square">
                <a:spAutoFit/>
              </a:bodyPr>
              <a:lstStyle/>
              <a:p>
                <a:pPr algn="ctr"/>
                <a:r>
                  <a:rPr lang="en-GB" sz="3200" b="1" dirty="0" smtClean="0">
                    <a:solidFill>
                      <a:srgbClr val="C00000"/>
                    </a:solidFill>
                  </a:rPr>
                  <a:t>Confinement of electron in Nucleus</a:t>
                </a:r>
              </a:p>
              <a:p>
                <a:r>
                  <a:rPr lang="en-GB" sz="2800" dirty="0" smtClean="0"/>
                  <a:t>Usually </a:t>
                </a:r>
                <a:r>
                  <a:rPr lang="en-GB" sz="2800" dirty="0"/>
                  <a:t>Nuclear  size,  </a:t>
                </a:r>
                <a14:m>
                  <m:oMath xmlns:m="http://schemas.openxmlformats.org/officeDocument/2006/math">
                    <m:r>
                      <a:rPr lang="en-GB" sz="2800" i="1">
                        <a:latin typeface="Cambria Math"/>
                      </a:rPr>
                      <m:t>∆</m:t>
                    </m:r>
                    <m:r>
                      <a:rPr lang="en-GB" sz="2800" i="1">
                        <a:latin typeface="Cambria Math"/>
                      </a:rPr>
                      <m:t>𝑥</m:t>
                    </m:r>
                    <m:r>
                      <a:rPr lang="en-GB" sz="2800" i="1">
                        <a:latin typeface="Cambria Math"/>
                      </a:rPr>
                      <m:t>=</m:t>
                    </m:r>
                    <m:f>
                      <m:fPr>
                        <m:ctrlPr>
                          <a:rPr lang="en-GB" sz="2800" i="1">
                            <a:latin typeface="Cambria Math"/>
                          </a:rPr>
                        </m:ctrlPr>
                      </m:fPr>
                      <m:num>
                        <m:r>
                          <a:rPr lang="en-GB" sz="2800" i="1">
                            <a:latin typeface="Cambria Math"/>
                          </a:rPr>
                          <m:t>0.4</m:t>
                        </m:r>
                      </m:num>
                      <m:den>
                        <m:r>
                          <a:rPr lang="en-GB" sz="2800" i="1">
                            <a:latin typeface="Cambria Math"/>
                          </a:rPr>
                          <m:t>20000</m:t>
                        </m:r>
                      </m:den>
                    </m:f>
                    <m:r>
                      <a:rPr lang="en-GB" sz="2800" i="1">
                        <a:latin typeface="Cambria Math"/>
                      </a:rPr>
                      <m:t>𝑛𝑚</m:t>
                    </m:r>
                  </m:oMath>
                </a14:m>
                <a:r>
                  <a:rPr lang="en-GB" sz="2800" dirty="0"/>
                  <a:t> </a:t>
                </a:r>
              </a:p>
              <a:p>
                <a:pPr/>
                <a14:m>
                  <m:oMathPara xmlns:m="http://schemas.openxmlformats.org/officeDocument/2006/math">
                    <m:oMathParaPr>
                      <m:jc m:val="centerGroup"/>
                    </m:oMathParaPr>
                    <m:oMath xmlns:m="http://schemas.openxmlformats.org/officeDocument/2006/math">
                      <m:r>
                        <a:rPr lang="en-GB" sz="2800" i="1">
                          <a:latin typeface="Cambria Math"/>
                        </a:rPr>
                        <m:t>∆</m:t>
                      </m:r>
                      <m:r>
                        <a:rPr lang="en-GB" sz="2800" i="1">
                          <a:latin typeface="Cambria Math"/>
                        </a:rPr>
                        <m:t>𝑥</m:t>
                      </m:r>
                      <m:r>
                        <a:rPr lang="en-GB" sz="2800" i="1">
                          <a:latin typeface="Cambria Math"/>
                        </a:rPr>
                        <m:t>=2×</m:t>
                      </m:r>
                      <m:sSup>
                        <m:sSupPr>
                          <m:ctrlPr>
                            <a:rPr lang="en-GB" sz="2800" i="1">
                              <a:latin typeface="Cambria Math"/>
                            </a:rPr>
                          </m:ctrlPr>
                        </m:sSupPr>
                        <m:e>
                          <m:r>
                            <a:rPr lang="en-GB" sz="2800" i="1">
                              <a:latin typeface="Cambria Math"/>
                            </a:rPr>
                            <m:t>10</m:t>
                          </m:r>
                        </m:e>
                        <m:sup>
                          <m:r>
                            <a:rPr lang="en-GB" sz="2800" i="1">
                              <a:latin typeface="Cambria Math"/>
                            </a:rPr>
                            <m:t>−5</m:t>
                          </m:r>
                        </m:sup>
                      </m:sSup>
                      <m:r>
                        <a:rPr lang="en-GB" sz="2800" i="1">
                          <a:latin typeface="Cambria Math"/>
                        </a:rPr>
                        <m:t>𝑛𝑚</m:t>
                      </m:r>
                    </m:oMath>
                  </m:oMathPara>
                </a14:m>
                <a:endParaRPr lang="en-GB" sz="2800" dirty="0"/>
              </a:p>
              <a:p>
                <a:pPr/>
                <a14:m>
                  <m:oMathPara xmlns:m="http://schemas.openxmlformats.org/officeDocument/2006/math">
                    <m:oMathParaPr>
                      <m:jc m:val="centerGroup"/>
                    </m:oMathParaPr>
                    <m:oMath xmlns:m="http://schemas.openxmlformats.org/officeDocument/2006/math">
                      <m:r>
                        <a:rPr lang="en-GB" sz="2800" i="1">
                          <a:latin typeface="Cambria Math"/>
                        </a:rPr>
                        <m:t>∆</m:t>
                      </m:r>
                      <m:r>
                        <a:rPr lang="en-GB" sz="2800" i="1">
                          <a:latin typeface="Cambria Math"/>
                        </a:rPr>
                        <m:t>𝑥</m:t>
                      </m:r>
                      <m:r>
                        <a:rPr lang="en-GB" sz="2800" i="1">
                          <a:latin typeface="Cambria Math"/>
                        </a:rPr>
                        <m:t>=2×</m:t>
                      </m:r>
                      <m:sSup>
                        <m:sSupPr>
                          <m:ctrlPr>
                            <a:rPr lang="en-GB" sz="2800" i="1">
                              <a:latin typeface="Cambria Math"/>
                            </a:rPr>
                          </m:ctrlPr>
                        </m:sSupPr>
                        <m:e>
                          <m:r>
                            <a:rPr lang="en-GB" sz="2800" i="1">
                              <a:latin typeface="Cambria Math"/>
                            </a:rPr>
                            <m:t>10</m:t>
                          </m:r>
                        </m:e>
                        <m:sup>
                          <m:r>
                            <a:rPr lang="en-GB" sz="2800" i="1">
                              <a:latin typeface="Cambria Math"/>
                            </a:rPr>
                            <m:t>−14</m:t>
                          </m:r>
                        </m:sup>
                      </m:sSup>
                      <m:r>
                        <a:rPr lang="en-GB" sz="2800" i="1">
                          <a:latin typeface="Cambria Math"/>
                        </a:rPr>
                        <m:t>𝑚</m:t>
                      </m:r>
                    </m:oMath>
                  </m:oMathPara>
                </a14:m>
                <a:endParaRPr lang="en-GB" sz="2800" dirty="0"/>
              </a:p>
              <a:p>
                <a:r>
                  <a:rPr lang="en-GB" sz="2800" dirty="0"/>
                  <a:t> </a:t>
                </a:r>
                <a14:m>
                  <m:oMath xmlns:m="http://schemas.openxmlformats.org/officeDocument/2006/math">
                    <m:r>
                      <m:rPr>
                        <m:sty m:val="p"/>
                      </m:rPr>
                      <a:rPr lang="en-US" sz="2800" b="0" i="0" smtClean="0">
                        <a:latin typeface="Cambria Math"/>
                      </a:rPr>
                      <m:t>Uncertainty</m:t>
                    </m:r>
                    <m:r>
                      <a:rPr lang="en-US" sz="2800" b="0" i="0" smtClean="0">
                        <a:latin typeface="Cambria Math"/>
                      </a:rPr>
                      <m:t> </m:t>
                    </m:r>
                    <m:r>
                      <m:rPr>
                        <m:sty m:val="p"/>
                      </m:rPr>
                      <a:rPr lang="en-US" sz="2800" b="0" i="0" smtClean="0">
                        <a:latin typeface="Cambria Math"/>
                      </a:rPr>
                      <m:t>principle</m:t>
                    </m:r>
                    <m:r>
                      <a:rPr lang="en-US" sz="2800" b="0" i="0" smtClean="0">
                        <a:latin typeface="Cambria Math"/>
                      </a:rPr>
                      <m:t> ,  </m:t>
                    </m:r>
                    <m:r>
                      <a:rPr lang="en-GB" sz="2800" i="1">
                        <a:latin typeface="Cambria Math"/>
                      </a:rPr>
                      <m:t>∆</m:t>
                    </m:r>
                    <m:r>
                      <a:rPr lang="en-GB" sz="2800" i="1">
                        <a:latin typeface="Cambria Math"/>
                      </a:rPr>
                      <m:t>𝑥</m:t>
                    </m:r>
                    <m:r>
                      <a:rPr lang="en-GB" sz="2800" i="1">
                        <a:latin typeface="Cambria Math"/>
                      </a:rPr>
                      <m:t>∆</m:t>
                    </m:r>
                    <m:r>
                      <a:rPr lang="en-GB" sz="2800" i="1">
                        <a:latin typeface="Cambria Math"/>
                      </a:rPr>
                      <m:t>𝑃</m:t>
                    </m:r>
                    <m:r>
                      <a:rPr lang="en-GB" sz="2800" i="1">
                        <a:latin typeface="Cambria Math"/>
                      </a:rPr>
                      <m:t>≥</m:t>
                    </m:r>
                    <m:f>
                      <m:fPr>
                        <m:ctrlPr>
                          <a:rPr lang="en-GB" sz="2800" i="1">
                            <a:latin typeface="Cambria Math"/>
                          </a:rPr>
                        </m:ctrlPr>
                      </m:fPr>
                      <m:num>
                        <m:r>
                          <a:rPr lang="en-GB" sz="2800" i="1">
                            <a:latin typeface="Cambria Math"/>
                          </a:rPr>
                          <m:t>h</m:t>
                        </m:r>
                      </m:num>
                      <m:den>
                        <m:r>
                          <a:rPr lang="en-GB" sz="2800" i="1">
                            <a:latin typeface="Cambria Math"/>
                          </a:rPr>
                          <m:t>4</m:t>
                        </m:r>
                        <m:r>
                          <a:rPr lang="en-GB" sz="2800" i="1">
                            <a:latin typeface="Cambria Math"/>
                          </a:rPr>
                          <m:t>𝜋</m:t>
                        </m:r>
                      </m:den>
                    </m:f>
                  </m:oMath>
                </a14:m>
                <a:endParaRPr lang="en-GB" sz="2800" dirty="0"/>
              </a:p>
              <a:p>
                <a:r>
                  <a:rPr lang="en-GB" sz="2800" dirty="0"/>
                  <a:t> </a:t>
                </a:r>
                <a:r>
                  <a:rPr lang="en-GB" sz="2800" dirty="0" smtClean="0"/>
                  <a:t>Now  momentum,</a:t>
                </a:r>
                <a:endParaRPr lang="en-GB" sz="2800" dirty="0"/>
              </a:p>
              <a:p>
                <a:r>
                  <a:rPr lang="en-GB" sz="2800" dirty="0"/>
                  <a:t>	</a:t>
                </a:r>
                <a:r>
                  <a:rPr lang="en-GB" sz="2800" dirty="0" smtClean="0"/>
                  <a:t>               </a:t>
                </a:r>
                <a14:m>
                  <m:oMath xmlns:m="http://schemas.openxmlformats.org/officeDocument/2006/math">
                    <m:r>
                      <a:rPr lang="en-GB" sz="2800" i="1">
                        <a:latin typeface="Cambria Math"/>
                      </a:rPr>
                      <m:t>∆</m:t>
                    </m:r>
                    <m:r>
                      <a:rPr lang="en-GB" sz="2800" i="1">
                        <a:latin typeface="Cambria Math"/>
                      </a:rPr>
                      <m:t>𝑃</m:t>
                    </m:r>
                    <m:r>
                      <a:rPr lang="en-GB" sz="2800" i="1">
                        <a:latin typeface="Cambria Math"/>
                      </a:rPr>
                      <m:t>=</m:t>
                    </m:r>
                    <m:f>
                      <m:fPr>
                        <m:ctrlPr>
                          <a:rPr lang="en-GB" sz="2800" i="1">
                            <a:latin typeface="Cambria Math"/>
                          </a:rPr>
                        </m:ctrlPr>
                      </m:fPr>
                      <m:num>
                        <m:r>
                          <a:rPr lang="en-GB" sz="2800" i="1">
                            <a:latin typeface="Cambria Math"/>
                          </a:rPr>
                          <m:t>h</m:t>
                        </m:r>
                      </m:num>
                      <m:den>
                        <m:r>
                          <a:rPr lang="en-GB" sz="2800" i="1">
                            <a:latin typeface="Cambria Math"/>
                          </a:rPr>
                          <m:t>∆</m:t>
                        </m:r>
                        <m:r>
                          <a:rPr lang="en-GB" sz="2800" i="1">
                            <a:latin typeface="Cambria Math"/>
                          </a:rPr>
                          <m:t>𝑥</m:t>
                        </m:r>
                        <m:r>
                          <a:rPr lang="en-GB" sz="2800" i="1">
                            <a:latin typeface="Cambria Math"/>
                          </a:rPr>
                          <m:t>×4</m:t>
                        </m:r>
                        <m:r>
                          <a:rPr lang="en-GB" sz="2800" i="1">
                            <a:latin typeface="Cambria Math"/>
                          </a:rPr>
                          <m:t>𝜋</m:t>
                        </m:r>
                      </m:den>
                    </m:f>
                  </m:oMath>
                </a14:m>
                <a:endParaRPr lang="en-GB" sz="2800" dirty="0"/>
              </a:p>
              <a:p>
                <a:pPr/>
                <a14:m>
                  <m:oMathPara xmlns:m="http://schemas.openxmlformats.org/officeDocument/2006/math">
                    <m:oMathParaPr>
                      <m:jc m:val="centerGroup"/>
                    </m:oMathParaPr>
                    <m:oMath xmlns:m="http://schemas.openxmlformats.org/officeDocument/2006/math">
                      <m:r>
                        <a:rPr lang="en-GB" sz="2800" i="1">
                          <a:latin typeface="Cambria Math"/>
                        </a:rPr>
                        <m:t>∆</m:t>
                      </m:r>
                      <m:r>
                        <a:rPr lang="en-GB" sz="2800" i="1">
                          <a:latin typeface="Cambria Math"/>
                        </a:rPr>
                        <m:t>𝑃</m:t>
                      </m:r>
                      <m:r>
                        <a:rPr lang="en-GB" sz="2800" i="1">
                          <a:latin typeface="Cambria Math"/>
                        </a:rPr>
                        <m:t>=</m:t>
                      </m:r>
                      <m:f>
                        <m:fPr>
                          <m:ctrlPr>
                            <a:rPr lang="en-GB" sz="2800" i="1">
                              <a:latin typeface="Cambria Math"/>
                            </a:rPr>
                          </m:ctrlPr>
                        </m:fPr>
                        <m:num>
                          <m:r>
                            <a:rPr lang="en-GB" sz="2800" i="1">
                              <a:latin typeface="Cambria Math"/>
                            </a:rPr>
                            <m:t>6.63×</m:t>
                          </m:r>
                          <m:sSup>
                            <m:sSupPr>
                              <m:ctrlPr>
                                <a:rPr lang="en-GB" sz="2800" i="1">
                                  <a:latin typeface="Cambria Math"/>
                                </a:rPr>
                              </m:ctrlPr>
                            </m:sSupPr>
                            <m:e>
                              <m:r>
                                <a:rPr lang="en-GB" sz="2800" i="1">
                                  <a:latin typeface="Cambria Math"/>
                                </a:rPr>
                                <m:t>10</m:t>
                              </m:r>
                            </m:e>
                            <m:sup>
                              <m:r>
                                <a:rPr lang="en-GB" sz="2800" i="1">
                                  <a:latin typeface="Cambria Math"/>
                                </a:rPr>
                                <m:t>−34</m:t>
                              </m:r>
                            </m:sup>
                          </m:sSup>
                        </m:num>
                        <m:den>
                          <m:r>
                            <a:rPr lang="en-GB" sz="2800" i="1">
                              <a:latin typeface="Cambria Math"/>
                            </a:rPr>
                            <m:t>2×</m:t>
                          </m:r>
                          <m:sSup>
                            <m:sSupPr>
                              <m:ctrlPr>
                                <a:rPr lang="en-GB" sz="2800" i="1">
                                  <a:latin typeface="Cambria Math"/>
                                </a:rPr>
                              </m:ctrlPr>
                            </m:sSupPr>
                            <m:e>
                              <m:r>
                                <a:rPr lang="en-GB" sz="2800" i="1">
                                  <a:latin typeface="Cambria Math"/>
                                </a:rPr>
                                <m:t>10</m:t>
                              </m:r>
                            </m:e>
                            <m:sup>
                              <m:r>
                                <a:rPr lang="en-GB" sz="2800" i="1">
                                  <a:latin typeface="Cambria Math"/>
                                </a:rPr>
                                <m:t>−14</m:t>
                              </m:r>
                            </m:sup>
                          </m:sSup>
                          <m:r>
                            <a:rPr lang="en-GB" sz="2800" i="1">
                              <a:latin typeface="Cambria Math"/>
                            </a:rPr>
                            <m:t>×4</m:t>
                          </m:r>
                          <m:r>
                            <a:rPr lang="en-GB" sz="2800" i="1">
                              <a:latin typeface="Cambria Math"/>
                            </a:rPr>
                            <m:t>𝜋</m:t>
                          </m:r>
                        </m:den>
                      </m:f>
                    </m:oMath>
                  </m:oMathPara>
                </a14:m>
                <a:endParaRPr lang="en-GB" sz="2800" dirty="0"/>
              </a:p>
              <a:p>
                <a:pPr/>
                <a14:m>
                  <m:oMathPara xmlns:m="http://schemas.openxmlformats.org/officeDocument/2006/math">
                    <m:oMathParaPr>
                      <m:jc m:val="centerGroup"/>
                    </m:oMathParaPr>
                    <m:oMath xmlns:m="http://schemas.openxmlformats.org/officeDocument/2006/math">
                      <m:r>
                        <a:rPr lang="en-GB" sz="2800" i="1">
                          <a:latin typeface="Cambria Math"/>
                        </a:rPr>
                        <m:t>∆</m:t>
                      </m:r>
                      <m:r>
                        <a:rPr lang="en-GB" sz="2800" i="1">
                          <a:latin typeface="Cambria Math"/>
                        </a:rPr>
                        <m:t>𝑃</m:t>
                      </m:r>
                      <m:r>
                        <a:rPr lang="en-GB" sz="2800" i="1">
                          <a:latin typeface="Cambria Math"/>
                        </a:rPr>
                        <m:t>=</m:t>
                      </m:r>
                      <m:f>
                        <m:fPr>
                          <m:ctrlPr>
                            <a:rPr lang="en-GB" sz="2800" i="1">
                              <a:latin typeface="Cambria Math"/>
                            </a:rPr>
                          </m:ctrlPr>
                        </m:fPr>
                        <m:num>
                          <m:r>
                            <a:rPr lang="en-GB" sz="2800" i="1">
                              <a:latin typeface="Cambria Math"/>
                            </a:rPr>
                            <m:t>6.63×</m:t>
                          </m:r>
                          <m:sSup>
                            <m:sSupPr>
                              <m:ctrlPr>
                                <a:rPr lang="en-GB" sz="2800" i="1">
                                  <a:latin typeface="Cambria Math"/>
                                </a:rPr>
                              </m:ctrlPr>
                            </m:sSupPr>
                            <m:e>
                              <m:r>
                                <a:rPr lang="en-GB" sz="2800" i="1">
                                  <a:latin typeface="Cambria Math"/>
                                </a:rPr>
                                <m:t>10</m:t>
                              </m:r>
                            </m:e>
                            <m:sup>
                              <m:r>
                                <a:rPr lang="en-GB" sz="2800" i="1">
                                  <a:latin typeface="Cambria Math"/>
                                </a:rPr>
                                <m:t>−34</m:t>
                              </m:r>
                            </m:sup>
                          </m:sSup>
                        </m:num>
                        <m:den>
                          <m:r>
                            <a:rPr lang="en-GB" sz="2800" i="1">
                              <a:latin typeface="Cambria Math"/>
                            </a:rPr>
                            <m:t>2×</m:t>
                          </m:r>
                          <m:sSup>
                            <m:sSupPr>
                              <m:ctrlPr>
                                <a:rPr lang="en-GB" sz="2800" i="1">
                                  <a:latin typeface="Cambria Math"/>
                                </a:rPr>
                              </m:ctrlPr>
                            </m:sSupPr>
                            <m:e>
                              <m:r>
                                <a:rPr lang="en-GB" sz="2800" i="1">
                                  <a:latin typeface="Cambria Math"/>
                                </a:rPr>
                                <m:t>10</m:t>
                              </m:r>
                            </m:e>
                            <m:sup>
                              <m:r>
                                <a:rPr lang="en-GB" sz="2800" i="1">
                                  <a:latin typeface="Cambria Math"/>
                                </a:rPr>
                                <m:t>−14</m:t>
                              </m:r>
                            </m:sup>
                          </m:sSup>
                          <m:r>
                            <a:rPr lang="en-GB" sz="2800" i="1">
                              <a:latin typeface="Cambria Math"/>
                            </a:rPr>
                            <m:t>×4</m:t>
                          </m:r>
                          <m:r>
                            <a:rPr lang="en-GB" sz="2800" i="1">
                              <a:latin typeface="Cambria Math"/>
                            </a:rPr>
                            <m:t>𝜋</m:t>
                          </m:r>
                        </m:den>
                      </m:f>
                    </m:oMath>
                  </m:oMathPara>
                </a14:m>
                <a:endParaRPr lang="en-GB" sz="2800" dirty="0"/>
              </a:p>
              <a:p>
                <a:r>
                  <a:rPr lang="en-GB" sz="3200" dirty="0"/>
                  <a:t> 	</a:t>
                </a:r>
                <a:r>
                  <a:rPr lang="en-GB" sz="3200" dirty="0" smtClean="0"/>
                  <a:t>                  </a:t>
                </a:r>
                <a14:m>
                  <m:oMath xmlns:m="http://schemas.openxmlformats.org/officeDocument/2006/math">
                    <m:r>
                      <a:rPr lang="en-GB" sz="2800" i="1">
                        <a:latin typeface="Cambria Math"/>
                      </a:rPr>
                      <m:t>∆</m:t>
                    </m:r>
                    <m:r>
                      <a:rPr lang="en-GB" sz="2800" i="1">
                        <a:latin typeface="Cambria Math"/>
                      </a:rPr>
                      <m:t>𝑃</m:t>
                    </m:r>
                    <m:r>
                      <a:rPr lang="en-GB" sz="2800" i="1">
                        <a:latin typeface="Cambria Math"/>
                      </a:rPr>
                      <m:t>=5.25×</m:t>
                    </m:r>
                    <m:sSup>
                      <m:sSupPr>
                        <m:ctrlPr>
                          <a:rPr lang="en-GB" sz="2800" i="1">
                            <a:latin typeface="Cambria Math"/>
                          </a:rPr>
                        </m:ctrlPr>
                      </m:sSupPr>
                      <m:e>
                        <m:r>
                          <a:rPr lang="en-GB" sz="2800" i="1">
                            <a:latin typeface="Cambria Math"/>
                          </a:rPr>
                          <m:t>10</m:t>
                        </m:r>
                      </m:e>
                      <m:sup>
                        <m:r>
                          <a:rPr lang="en-GB" sz="2800" i="1">
                            <a:latin typeface="Cambria Math"/>
                          </a:rPr>
                          <m:t>−21</m:t>
                        </m:r>
                      </m:sup>
                    </m:sSup>
                  </m:oMath>
                </a14:m>
                <a:r>
                  <a:rPr lang="en-GB" sz="2800" dirty="0" err="1"/>
                  <a:t>kgm</a:t>
                </a:r>
                <a:r>
                  <a:rPr lang="en-GB" sz="2800" dirty="0"/>
                  <a:t>/s</a:t>
                </a:r>
              </a:p>
              <a:p>
                <a:r>
                  <a:rPr lang="en-GB" sz="3200" dirty="0"/>
                  <a:t> </a:t>
                </a:r>
              </a:p>
            </p:txBody>
          </p:sp>
        </mc:Choice>
        <mc:Fallback xmlns="">
          <p:sp>
            <p:nvSpPr>
              <p:cNvPr id="2" name="Rectangle 1"/>
              <p:cNvSpPr>
                <a:spLocks noRot="1" noChangeAspect="1" noMove="1" noResize="1" noEditPoints="1" noAdjustHandles="1" noChangeArrowheads="1" noChangeShapeType="1" noTextEdit="1"/>
              </p:cNvSpPr>
              <p:nvPr/>
            </p:nvSpPr>
            <p:spPr>
              <a:xfrm>
                <a:off x="346166" y="69669"/>
                <a:ext cx="8534400" cy="6744090"/>
              </a:xfrm>
              <a:prstGeom prst="rect">
                <a:avLst/>
              </a:prstGeom>
              <a:blipFill rotWithShape="1">
                <a:blip r:embed="rId2"/>
                <a:stretch>
                  <a:fillRect l="-1500" t="-1174"/>
                </a:stretch>
              </a:blipFill>
            </p:spPr>
            <p:txBody>
              <a:bodyPr/>
              <a:lstStyle/>
              <a:p>
                <a:r>
                  <a:rPr lang="en-GB">
                    <a:noFill/>
                  </a:rPr>
                  <a:t> </a:t>
                </a:r>
              </a:p>
            </p:txBody>
          </p:sp>
        </mc:Fallback>
      </mc:AlternateContent>
    </p:spTree>
    <p:extLst>
      <p:ext uri="{BB962C8B-B14F-4D97-AF65-F5344CB8AC3E}">
        <p14:creationId xmlns:p14="http://schemas.microsoft.com/office/powerpoint/2010/main" val="259689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0"/>
                <a:ext cx="8290560" cy="6681253"/>
              </a:xfrm>
              <a:prstGeom prst="rect">
                <a:avLst/>
              </a:prstGeom>
            </p:spPr>
            <p:txBody>
              <a:bodyPr wrap="square">
                <a:spAutoFit/>
              </a:bodyPr>
              <a:lstStyle/>
              <a:p>
                <a:r>
                  <a:rPr lang="en-GB" sz="3200" dirty="0" smtClean="0"/>
                  <a:t>Now   Energy,  </a:t>
                </a:r>
              </a:p>
              <a:p>
                <a:r>
                  <a:rPr lang="en-GB" sz="3200" dirty="0"/>
                  <a:t>	</a:t>
                </a:r>
                <a:r>
                  <a:rPr lang="en-GB" sz="3200" dirty="0" smtClean="0"/>
                  <a:t>             </a:t>
                </a:r>
                <a14:m>
                  <m:oMath xmlns:m="http://schemas.openxmlformats.org/officeDocument/2006/math">
                    <m:sSub>
                      <m:sSubPr>
                        <m:ctrlPr>
                          <a:rPr lang="en-GB" sz="3200" i="1">
                            <a:latin typeface="Cambria Math"/>
                          </a:rPr>
                        </m:ctrlPr>
                      </m:sSubPr>
                      <m:e>
                        <m:r>
                          <a:rPr lang="en-GB" sz="3200" i="1">
                            <a:latin typeface="Cambria Math"/>
                          </a:rPr>
                          <m:t>𝐸</m:t>
                        </m:r>
                      </m:e>
                      <m:sub>
                        <m:r>
                          <a:rPr lang="en-GB" sz="3200" i="1">
                            <a:latin typeface="Cambria Math"/>
                          </a:rPr>
                          <m:t>𝑘</m:t>
                        </m:r>
                      </m:sub>
                    </m:sSub>
                    <m:r>
                      <a:rPr lang="en-GB" sz="3200" i="1">
                        <a:latin typeface="Cambria Math"/>
                      </a:rPr>
                      <m:t>=</m:t>
                    </m:r>
                    <m:f>
                      <m:fPr>
                        <m:ctrlPr>
                          <a:rPr lang="en-GB" sz="3200" i="1">
                            <a:latin typeface="Cambria Math"/>
                          </a:rPr>
                        </m:ctrlPr>
                      </m:fPr>
                      <m:num>
                        <m:sSup>
                          <m:sSupPr>
                            <m:ctrlPr>
                              <a:rPr lang="en-GB" sz="3200" i="1">
                                <a:latin typeface="Cambria Math"/>
                              </a:rPr>
                            </m:ctrlPr>
                          </m:sSupPr>
                          <m:e>
                            <m:r>
                              <a:rPr lang="en-GB" sz="3200" i="1">
                                <a:latin typeface="Cambria Math"/>
                              </a:rPr>
                              <m:t>𝑃</m:t>
                            </m:r>
                          </m:e>
                          <m:sup>
                            <m:r>
                              <a:rPr lang="en-GB" sz="3200" i="1">
                                <a:latin typeface="Cambria Math"/>
                              </a:rPr>
                              <m:t>2</m:t>
                            </m:r>
                          </m:sup>
                        </m:sSup>
                      </m:num>
                      <m:den>
                        <m:r>
                          <a:rPr lang="en-GB" sz="3200" i="1">
                            <a:latin typeface="Cambria Math"/>
                          </a:rPr>
                          <m:t>2</m:t>
                        </m:r>
                        <m:r>
                          <a:rPr lang="en-GB" sz="3200" i="1">
                            <a:latin typeface="Cambria Math"/>
                          </a:rPr>
                          <m:t>𝑚</m:t>
                        </m:r>
                      </m:den>
                    </m:f>
                  </m:oMath>
                </a14:m>
                <a:endParaRPr lang="en-GB" sz="3200" dirty="0"/>
              </a:p>
              <a:p>
                <a:r>
                  <a:rPr lang="en-GB" sz="3200" dirty="0" smtClean="0"/>
                  <a:t>                       </a:t>
                </a:r>
                <a14:m>
                  <m:oMath xmlns:m="http://schemas.openxmlformats.org/officeDocument/2006/math">
                    <m:sSub>
                      <m:sSubPr>
                        <m:ctrlPr>
                          <a:rPr lang="en-GB" sz="3200" i="1">
                            <a:latin typeface="Cambria Math"/>
                          </a:rPr>
                        </m:ctrlPr>
                      </m:sSubPr>
                      <m:e>
                        <m:r>
                          <a:rPr lang="en-GB" sz="3200" i="1">
                            <a:latin typeface="Cambria Math"/>
                          </a:rPr>
                          <m:t>𝐸</m:t>
                        </m:r>
                      </m:e>
                      <m:sub>
                        <m:r>
                          <a:rPr lang="en-GB" sz="3200" i="1">
                            <a:latin typeface="Cambria Math"/>
                          </a:rPr>
                          <m:t>𝑘</m:t>
                        </m:r>
                      </m:sub>
                    </m:sSub>
                    <m:r>
                      <a:rPr lang="en-GB" sz="3200" i="1">
                        <a:latin typeface="Cambria Math"/>
                      </a:rPr>
                      <m:t>=</m:t>
                    </m:r>
                    <m:f>
                      <m:fPr>
                        <m:ctrlPr>
                          <a:rPr lang="en-GB" sz="3200" i="1">
                            <a:latin typeface="Cambria Math"/>
                          </a:rPr>
                        </m:ctrlPr>
                      </m:fPr>
                      <m:num>
                        <m:sSup>
                          <m:sSupPr>
                            <m:ctrlPr>
                              <a:rPr lang="en-GB" sz="3200" i="1">
                                <a:latin typeface="Cambria Math"/>
                              </a:rPr>
                            </m:ctrlPr>
                          </m:sSupPr>
                          <m:e>
                            <m:r>
                              <a:rPr lang="en-GB" sz="3200" i="1">
                                <a:latin typeface="Cambria Math"/>
                              </a:rPr>
                              <m:t>(5.25×</m:t>
                            </m:r>
                            <m:sSup>
                              <m:sSupPr>
                                <m:ctrlPr>
                                  <a:rPr lang="en-GB" sz="3200" i="1">
                                    <a:latin typeface="Cambria Math"/>
                                  </a:rPr>
                                </m:ctrlPr>
                              </m:sSupPr>
                              <m:e>
                                <m:r>
                                  <a:rPr lang="en-GB" sz="3200" i="1">
                                    <a:latin typeface="Cambria Math"/>
                                  </a:rPr>
                                  <m:t>10</m:t>
                                </m:r>
                              </m:e>
                              <m:sup>
                                <m:r>
                                  <a:rPr lang="en-GB" sz="3200" i="1">
                                    <a:latin typeface="Cambria Math"/>
                                  </a:rPr>
                                  <m:t>−21</m:t>
                                </m:r>
                              </m:sup>
                            </m:sSup>
                            <m:r>
                              <a:rPr lang="en-GB" sz="3200" i="1">
                                <a:latin typeface="Cambria Math"/>
                              </a:rPr>
                              <m:t>)</m:t>
                            </m:r>
                          </m:e>
                          <m:sup>
                            <m:r>
                              <a:rPr lang="en-GB" sz="3200" i="1">
                                <a:latin typeface="Cambria Math"/>
                              </a:rPr>
                              <m:t>2</m:t>
                            </m:r>
                          </m:sup>
                        </m:sSup>
                      </m:num>
                      <m:den>
                        <m:r>
                          <a:rPr lang="en-GB" sz="3200" i="1">
                            <a:latin typeface="Cambria Math"/>
                          </a:rPr>
                          <m:t>2×9.1×</m:t>
                        </m:r>
                        <m:sSup>
                          <m:sSupPr>
                            <m:ctrlPr>
                              <a:rPr lang="en-GB" sz="3200" i="1">
                                <a:latin typeface="Cambria Math"/>
                              </a:rPr>
                            </m:ctrlPr>
                          </m:sSupPr>
                          <m:e>
                            <m:r>
                              <a:rPr lang="en-GB" sz="3200" i="1">
                                <a:latin typeface="Cambria Math"/>
                              </a:rPr>
                              <m:t>10</m:t>
                            </m:r>
                          </m:e>
                          <m:sup>
                            <m:r>
                              <a:rPr lang="en-GB" sz="3200" i="1">
                                <a:latin typeface="Cambria Math"/>
                              </a:rPr>
                              <m:t>−31</m:t>
                            </m:r>
                          </m:sup>
                        </m:sSup>
                      </m:den>
                    </m:f>
                  </m:oMath>
                </a14:m>
                <a:endParaRPr lang="en-GB" sz="3200" dirty="0"/>
              </a:p>
              <a:p>
                <a:r>
                  <a:rPr lang="en-GB" sz="3200" dirty="0" smtClean="0"/>
                  <a:t>                       </a:t>
                </a:r>
                <a14:m>
                  <m:oMath xmlns:m="http://schemas.openxmlformats.org/officeDocument/2006/math">
                    <m:sSub>
                      <m:sSubPr>
                        <m:ctrlPr>
                          <a:rPr lang="en-GB" sz="3200" i="1">
                            <a:latin typeface="Cambria Math"/>
                          </a:rPr>
                        </m:ctrlPr>
                      </m:sSubPr>
                      <m:e>
                        <m:r>
                          <a:rPr lang="en-GB" sz="3200" i="1">
                            <a:latin typeface="Cambria Math"/>
                          </a:rPr>
                          <m:t>𝐸</m:t>
                        </m:r>
                      </m:e>
                      <m:sub>
                        <m:r>
                          <a:rPr lang="en-GB" sz="3200" i="1">
                            <a:latin typeface="Cambria Math"/>
                          </a:rPr>
                          <m:t>𝑘</m:t>
                        </m:r>
                      </m:sub>
                    </m:sSub>
                    <m:r>
                      <a:rPr lang="en-GB" sz="3200" i="1">
                        <a:latin typeface="Cambria Math"/>
                      </a:rPr>
                      <m:t>=1.51×</m:t>
                    </m:r>
                    <m:sSup>
                      <m:sSupPr>
                        <m:ctrlPr>
                          <a:rPr lang="en-GB" sz="3200" i="1">
                            <a:latin typeface="Cambria Math"/>
                          </a:rPr>
                        </m:ctrlPr>
                      </m:sSupPr>
                      <m:e>
                        <m:r>
                          <a:rPr lang="en-GB" sz="3200" i="1">
                            <a:latin typeface="Cambria Math"/>
                          </a:rPr>
                          <m:t>10</m:t>
                        </m:r>
                      </m:e>
                      <m:sup>
                        <m:r>
                          <a:rPr lang="en-GB" sz="3200" i="1">
                            <a:latin typeface="Cambria Math"/>
                          </a:rPr>
                          <m:t>−11</m:t>
                        </m:r>
                      </m:sup>
                    </m:sSup>
                    <m:r>
                      <a:rPr lang="en-GB" sz="3200" i="1">
                        <a:latin typeface="Cambria Math"/>
                      </a:rPr>
                      <m:t>𝐽</m:t>
                    </m:r>
                  </m:oMath>
                </a14:m>
                <a:endParaRPr lang="en-GB" sz="3200" dirty="0"/>
              </a:p>
              <a:p>
                <a:r>
                  <a:rPr lang="en-GB" sz="3200" dirty="0" smtClean="0"/>
                  <a:t>                       </a:t>
                </a:r>
                <a14:m>
                  <m:oMath xmlns:m="http://schemas.openxmlformats.org/officeDocument/2006/math">
                    <m:sSub>
                      <m:sSubPr>
                        <m:ctrlPr>
                          <a:rPr lang="en-GB" sz="3200" i="1">
                            <a:latin typeface="Cambria Math"/>
                          </a:rPr>
                        </m:ctrlPr>
                      </m:sSubPr>
                      <m:e>
                        <m:r>
                          <a:rPr lang="en-GB" sz="3200" i="1">
                            <a:latin typeface="Cambria Math"/>
                          </a:rPr>
                          <m:t>𝐸</m:t>
                        </m:r>
                      </m:e>
                      <m:sub>
                        <m:r>
                          <a:rPr lang="en-GB" sz="3200" i="1">
                            <a:latin typeface="Cambria Math"/>
                          </a:rPr>
                          <m:t>𝑘</m:t>
                        </m:r>
                      </m:sub>
                    </m:sSub>
                    <m:r>
                      <a:rPr lang="en-GB" sz="3200" i="1">
                        <a:latin typeface="Cambria Math"/>
                      </a:rPr>
                      <m:t>=</m:t>
                    </m:r>
                    <m:f>
                      <m:fPr>
                        <m:ctrlPr>
                          <a:rPr lang="en-GB" sz="3200" i="1">
                            <a:latin typeface="Cambria Math"/>
                          </a:rPr>
                        </m:ctrlPr>
                      </m:fPr>
                      <m:num>
                        <m:r>
                          <a:rPr lang="en-GB" sz="3200" i="1">
                            <a:latin typeface="Cambria Math"/>
                          </a:rPr>
                          <m:t>1.51×</m:t>
                        </m:r>
                        <m:sSup>
                          <m:sSupPr>
                            <m:ctrlPr>
                              <a:rPr lang="en-GB" sz="3200" i="1">
                                <a:latin typeface="Cambria Math"/>
                              </a:rPr>
                            </m:ctrlPr>
                          </m:sSupPr>
                          <m:e>
                            <m:r>
                              <a:rPr lang="en-GB" sz="3200" i="1">
                                <a:latin typeface="Cambria Math"/>
                              </a:rPr>
                              <m:t>10</m:t>
                            </m:r>
                          </m:e>
                          <m:sup>
                            <m:r>
                              <a:rPr lang="en-GB" sz="3200" i="1">
                                <a:latin typeface="Cambria Math"/>
                              </a:rPr>
                              <m:t>−11</m:t>
                            </m:r>
                          </m:sup>
                        </m:sSup>
                      </m:num>
                      <m:den>
                        <m:r>
                          <a:rPr lang="en-GB" sz="3200" i="1">
                            <a:latin typeface="Cambria Math"/>
                          </a:rPr>
                          <m:t>1.6×</m:t>
                        </m:r>
                        <m:sSup>
                          <m:sSupPr>
                            <m:ctrlPr>
                              <a:rPr lang="en-GB" sz="3200" i="1">
                                <a:latin typeface="Cambria Math"/>
                              </a:rPr>
                            </m:ctrlPr>
                          </m:sSupPr>
                          <m:e>
                            <m:r>
                              <a:rPr lang="en-GB" sz="3200" i="1">
                                <a:latin typeface="Cambria Math"/>
                              </a:rPr>
                              <m:t>10</m:t>
                            </m:r>
                          </m:e>
                          <m:sup>
                            <m:r>
                              <a:rPr lang="en-GB" sz="3200" i="1">
                                <a:latin typeface="Cambria Math"/>
                              </a:rPr>
                              <m:t>−19</m:t>
                            </m:r>
                          </m:sup>
                        </m:sSup>
                      </m:den>
                    </m:f>
                    <m:r>
                      <a:rPr lang="en-GB" sz="3200" i="1">
                        <a:latin typeface="Cambria Math"/>
                      </a:rPr>
                      <m:t>𝑒𝑉</m:t>
                    </m:r>
                  </m:oMath>
                </a14:m>
                <a:endParaRPr lang="en-GB" sz="3200" dirty="0"/>
              </a:p>
              <a:p>
                <a:r>
                  <a:rPr lang="en-GB" sz="3200" dirty="0" smtClean="0"/>
                  <a:t>                       </a:t>
                </a:r>
                <a14:m>
                  <m:oMath xmlns:m="http://schemas.openxmlformats.org/officeDocument/2006/math">
                    <m:sSub>
                      <m:sSubPr>
                        <m:ctrlPr>
                          <a:rPr lang="en-GB" sz="3200" i="1">
                            <a:latin typeface="Cambria Math"/>
                          </a:rPr>
                        </m:ctrlPr>
                      </m:sSubPr>
                      <m:e>
                        <m:r>
                          <a:rPr lang="en-GB" sz="3200" i="1">
                            <a:latin typeface="Cambria Math"/>
                          </a:rPr>
                          <m:t>𝐸</m:t>
                        </m:r>
                      </m:e>
                      <m:sub>
                        <m:r>
                          <a:rPr lang="en-GB" sz="3200" i="1">
                            <a:latin typeface="Cambria Math"/>
                          </a:rPr>
                          <m:t>𝑘</m:t>
                        </m:r>
                      </m:sub>
                    </m:sSub>
                    <m:r>
                      <a:rPr lang="en-GB" sz="3200" i="1">
                        <a:latin typeface="Cambria Math"/>
                      </a:rPr>
                      <m:t>=9.43×</m:t>
                    </m:r>
                    <m:sSup>
                      <m:sSupPr>
                        <m:ctrlPr>
                          <a:rPr lang="en-GB" sz="3200" i="1">
                            <a:latin typeface="Cambria Math"/>
                          </a:rPr>
                        </m:ctrlPr>
                      </m:sSupPr>
                      <m:e>
                        <m:r>
                          <a:rPr lang="en-GB" sz="3200" i="1">
                            <a:latin typeface="Cambria Math"/>
                          </a:rPr>
                          <m:t>10</m:t>
                        </m:r>
                      </m:e>
                      <m:sup>
                        <m:r>
                          <a:rPr lang="en-GB" sz="3200" i="1">
                            <a:latin typeface="Cambria Math"/>
                          </a:rPr>
                          <m:t>7</m:t>
                        </m:r>
                      </m:sup>
                    </m:sSup>
                    <m:r>
                      <a:rPr lang="en-GB" sz="3200" i="1">
                        <a:latin typeface="Cambria Math"/>
                      </a:rPr>
                      <m:t>𝑒𝑉</m:t>
                    </m:r>
                  </m:oMath>
                </a14:m>
                <a:endParaRPr lang="en-GB" sz="3200" dirty="0"/>
              </a:p>
              <a:p>
                <a:r>
                  <a:rPr lang="en-GB" sz="3200" dirty="0"/>
                  <a:t> </a:t>
                </a:r>
                <a14:m>
                  <m:oMath xmlns:m="http://schemas.openxmlformats.org/officeDocument/2006/math">
                    <m:r>
                      <a:rPr lang="en-US" sz="3200" b="0" i="0" smtClean="0">
                        <a:latin typeface="Cambria Math"/>
                      </a:rPr>
                      <m:t>                       </m:t>
                    </m:r>
                    <m:sSub>
                      <m:sSubPr>
                        <m:ctrlPr>
                          <a:rPr lang="en-GB" sz="3200" i="1">
                            <a:latin typeface="Cambria Math"/>
                          </a:rPr>
                        </m:ctrlPr>
                      </m:sSubPr>
                      <m:e>
                        <m:r>
                          <a:rPr lang="en-GB" sz="3200" i="1">
                            <a:latin typeface="Cambria Math"/>
                          </a:rPr>
                          <m:t>𝐸</m:t>
                        </m:r>
                      </m:e>
                      <m:sub>
                        <m:r>
                          <a:rPr lang="en-GB" sz="3200" i="1">
                            <a:latin typeface="Cambria Math"/>
                          </a:rPr>
                          <m:t>𝑘</m:t>
                        </m:r>
                      </m:sub>
                    </m:sSub>
                    <m:r>
                      <a:rPr lang="en-GB" sz="3200" i="1">
                        <a:latin typeface="Cambria Math"/>
                      </a:rPr>
                      <m:t>=0.09</m:t>
                    </m:r>
                    <m:r>
                      <a:rPr lang="en-GB" sz="3200" i="1">
                        <a:latin typeface="Cambria Math"/>
                      </a:rPr>
                      <m:t>𝐺𝑒𝑉</m:t>
                    </m:r>
                  </m:oMath>
                </a14:m>
                <a:endParaRPr lang="en-GB" sz="3200" dirty="0" smtClean="0"/>
              </a:p>
              <a:p>
                <a:r>
                  <a:rPr lang="en-US" sz="3200" dirty="0" smtClean="0">
                    <a:solidFill>
                      <a:srgbClr val="C00000"/>
                    </a:solidFill>
                  </a:rPr>
                  <a:t>Usually electrons of this energy range are not observed and if an electron exists in nucleus it should have energy of this range. So electron can not exists in nucleus.  </a:t>
                </a:r>
                <a:endParaRPr lang="en-GB" sz="3200" dirty="0">
                  <a:solidFill>
                    <a:srgbClr val="C0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0"/>
                <a:ext cx="8290560" cy="6681253"/>
              </a:xfrm>
              <a:prstGeom prst="rect">
                <a:avLst/>
              </a:prstGeom>
              <a:blipFill rotWithShape="1">
                <a:blip r:embed="rId2"/>
                <a:stretch>
                  <a:fillRect l="-1838" t="-1186" r="-2647" b="-2099"/>
                </a:stretch>
              </a:blipFill>
            </p:spPr>
            <p:txBody>
              <a:bodyPr/>
              <a:lstStyle/>
              <a:p>
                <a:r>
                  <a:rPr lang="en-GB">
                    <a:noFill/>
                  </a:rPr>
                  <a:t> </a:t>
                </a:r>
              </a:p>
            </p:txBody>
          </p:sp>
        </mc:Fallback>
      </mc:AlternateContent>
    </p:spTree>
    <p:extLst>
      <p:ext uri="{BB962C8B-B14F-4D97-AF65-F5344CB8AC3E}">
        <p14:creationId xmlns:p14="http://schemas.microsoft.com/office/powerpoint/2010/main" val="2279382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838200"/>
                <a:ext cx="8839200" cy="4275722"/>
              </a:xfrm>
              <a:prstGeom prst="rect">
                <a:avLst/>
              </a:prstGeom>
            </p:spPr>
            <p:txBody>
              <a:bodyPr wrap="square">
                <a:spAutoFit/>
              </a:bodyPr>
              <a:lstStyle/>
              <a:p>
                <a:r>
                  <a:rPr lang="en-GB" sz="3600" dirty="0" smtClean="0">
                    <a:solidFill>
                      <a:srgbClr val="C00000"/>
                    </a:solidFill>
                  </a:rPr>
                  <a:t>De- Broglie’s hypothesis:  Particle have both particle and wave properties as well. </a:t>
                </a:r>
              </a:p>
              <a:p>
                <a:r>
                  <a:rPr lang="en-GB" sz="3600" dirty="0" smtClean="0">
                    <a:solidFill>
                      <a:srgbClr val="C00000"/>
                    </a:solidFill>
                  </a:rPr>
                  <a:t> </a:t>
                </a:r>
                <a14:m>
                  <m:oMath xmlns:m="http://schemas.openxmlformats.org/officeDocument/2006/math">
                    <m:r>
                      <a:rPr lang="en-US" sz="3600" b="0" i="0" smtClean="0">
                        <a:solidFill>
                          <a:srgbClr val="C00000"/>
                        </a:solidFill>
                        <a:latin typeface="Cambria Math"/>
                      </a:rPr>
                      <m:t>                            </m:t>
                    </m:r>
                    <m:r>
                      <a:rPr lang="en-GB" sz="3600" i="1">
                        <a:solidFill>
                          <a:srgbClr val="C00000"/>
                        </a:solidFill>
                        <a:latin typeface="Cambria Math"/>
                      </a:rPr>
                      <m:t>𝑃</m:t>
                    </m:r>
                    <m:r>
                      <a:rPr lang="en-GB" sz="3600" i="1">
                        <a:solidFill>
                          <a:srgbClr val="C00000"/>
                        </a:solidFill>
                        <a:latin typeface="Cambria Math"/>
                      </a:rPr>
                      <m:t>=</m:t>
                    </m:r>
                    <m:f>
                      <m:fPr>
                        <m:ctrlPr>
                          <a:rPr lang="en-GB" sz="3600" i="1">
                            <a:solidFill>
                              <a:srgbClr val="C00000"/>
                            </a:solidFill>
                            <a:latin typeface="Cambria Math"/>
                          </a:rPr>
                        </m:ctrlPr>
                      </m:fPr>
                      <m:num>
                        <m:r>
                          <a:rPr lang="en-GB" sz="3600" i="1">
                            <a:solidFill>
                              <a:srgbClr val="C00000"/>
                            </a:solidFill>
                            <a:latin typeface="Cambria Math"/>
                          </a:rPr>
                          <m:t>h</m:t>
                        </m:r>
                      </m:num>
                      <m:den>
                        <m:r>
                          <a:rPr lang="en-GB" sz="3600" i="1">
                            <a:solidFill>
                              <a:srgbClr val="C00000"/>
                            </a:solidFill>
                            <a:latin typeface="Cambria Math"/>
                          </a:rPr>
                          <m:t>𝜆</m:t>
                        </m:r>
                      </m:den>
                    </m:f>
                  </m:oMath>
                </a14:m>
                <a:r>
                  <a:rPr lang="en-GB" sz="3600" dirty="0">
                    <a:solidFill>
                      <a:srgbClr val="C00000"/>
                    </a:solidFill>
                  </a:rPr>
                  <a:t>  </a:t>
                </a:r>
                <a:endParaRPr lang="en-GB" sz="3600" dirty="0" smtClean="0">
                  <a:solidFill>
                    <a:srgbClr val="C00000"/>
                  </a:solidFill>
                </a:endParaRPr>
              </a:p>
              <a:p>
                <a:r>
                  <a:rPr lang="en-GB" sz="3600" dirty="0" smtClean="0">
                    <a:solidFill>
                      <a:srgbClr val="C00000"/>
                    </a:solidFill>
                  </a:rPr>
                  <a:t>   </a:t>
                </a:r>
                <a:r>
                  <a:rPr lang="en-GB" sz="3600" dirty="0">
                    <a:solidFill>
                      <a:srgbClr val="C00000"/>
                    </a:solidFill>
                  </a:rPr>
                  <a:t>Where </a:t>
                </a:r>
                <a14:m>
                  <m:oMath xmlns:m="http://schemas.openxmlformats.org/officeDocument/2006/math">
                    <m:r>
                      <a:rPr lang="en-GB" sz="3600" i="1">
                        <a:solidFill>
                          <a:srgbClr val="C00000"/>
                        </a:solidFill>
                        <a:latin typeface="Cambria Math"/>
                      </a:rPr>
                      <m:t>h</m:t>
                    </m:r>
                  </m:oMath>
                </a14:m>
                <a:r>
                  <a:rPr lang="en-GB" sz="3600" dirty="0">
                    <a:solidFill>
                      <a:srgbClr val="C00000"/>
                    </a:solidFill>
                  </a:rPr>
                  <a:t>  is the Plank’s </a:t>
                </a:r>
                <a:r>
                  <a:rPr lang="en-GB" sz="3600" dirty="0" smtClean="0">
                    <a:solidFill>
                      <a:srgbClr val="C00000"/>
                    </a:solidFill>
                  </a:rPr>
                  <a:t>constant</a:t>
                </a:r>
              </a:p>
              <a:p>
                <a:r>
                  <a:rPr lang="en-GB" sz="3600" dirty="0">
                    <a:solidFill>
                      <a:srgbClr val="C00000"/>
                    </a:solidFill>
                  </a:rPr>
                  <a:t> </a:t>
                </a:r>
                <a:r>
                  <a:rPr lang="en-GB" sz="3600" dirty="0" smtClean="0">
                    <a:solidFill>
                      <a:srgbClr val="C00000"/>
                    </a:solidFill>
                  </a:rPr>
                  <a:t>  </a:t>
                </a:r>
                <a14:m>
                  <m:oMath xmlns:m="http://schemas.openxmlformats.org/officeDocument/2006/math">
                    <m:r>
                      <a:rPr lang="en-GB" sz="3600" i="1">
                        <a:solidFill>
                          <a:srgbClr val="C00000"/>
                        </a:solidFill>
                        <a:latin typeface="Cambria Math"/>
                      </a:rPr>
                      <m:t>h</m:t>
                    </m:r>
                    <m:r>
                      <a:rPr lang="en-GB" sz="3600" i="1">
                        <a:solidFill>
                          <a:srgbClr val="C00000"/>
                        </a:solidFill>
                        <a:latin typeface="Cambria Math"/>
                      </a:rPr>
                      <m:t>=6.63×</m:t>
                    </m:r>
                    <m:sSup>
                      <m:sSupPr>
                        <m:ctrlPr>
                          <a:rPr lang="en-GB" sz="3600" i="1">
                            <a:solidFill>
                              <a:srgbClr val="C00000"/>
                            </a:solidFill>
                            <a:latin typeface="Cambria Math"/>
                          </a:rPr>
                        </m:ctrlPr>
                      </m:sSupPr>
                      <m:e>
                        <m:r>
                          <a:rPr lang="en-GB" sz="3600" i="1">
                            <a:solidFill>
                              <a:srgbClr val="C00000"/>
                            </a:solidFill>
                            <a:latin typeface="Cambria Math"/>
                          </a:rPr>
                          <m:t>10</m:t>
                        </m:r>
                      </m:e>
                      <m:sup>
                        <m:r>
                          <a:rPr lang="en-GB" sz="3600" i="1">
                            <a:solidFill>
                              <a:srgbClr val="C00000"/>
                            </a:solidFill>
                            <a:latin typeface="Cambria Math"/>
                          </a:rPr>
                          <m:t>−34</m:t>
                        </m:r>
                      </m:sup>
                    </m:sSup>
                    <m:r>
                      <a:rPr lang="en-GB" sz="3600" i="1">
                        <a:solidFill>
                          <a:srgbClr val="C00000"/>
                        </a:solidFill>
                        <a:latin typeface="Cambria Math"/>
                      </a:rPr>
                      <m:t>𝐽𝑠</m:t>
                    </m:r>
                  </m:oMath>
                </a14:m>
                <a:endParaRPr lang="en-GB" sz="3600" dirty="0">
                  <a:solidFill>
                    <a:srgbClr val="C00000"/>
                  </a:solidFill>
                </a:endParaRPr>
              </a:p>
              <a:p>
                <a:r>
                  <a:rPr lang="en-GB" sz="3600" dirty="0">
                    <a:solidFill>
                      <a:srgbClr val="C00000"/>
                    </a:solidFill>
                  </a:rPr>
                  <a:t>   </a:t>
                </a:r>
                <a14:m>
                  <m:oMath xmlns:m="http://schemas.openxmlformats.org/officeDocument/2006/math">
                    <m:r>
                      <a:rPr lang="en-GB" sz="3600" i="1">
                        <a:solidFill>
                          <a:srgbClr val="C00000"/>
                        </a:solidFill>
                        <a:latin typeface="Cambria Math"/>
                      </a:rPr>
                      <m:t>𝜆</m:t>
                    </m:r>
                  </m:oMath>
                </a14:m>
                <a:r>
                  <a:rPr lang="en-GB" sz="3600" dirty="0">
                    <a:solidFill>
                      <a:srgbClr val="C00000"/>
                    </a:solidFill>
                  </a:rPr>
                  <a:t> is the wavelength </a:t>
                </a:r>
              </a:p>
              <a:p>
                <a:r>
                  <a:rPr lang="en-GB" sz="3600" dirty="0">
                    <a:solidFill>
                      <a:srgbClr val="C00000"/>
                    </a:solidFill>
                  </a:rPr>
                  <a:t> </a:t>
                </a:r>
              </a:p>
            </p:txBody>
          </p:sp>
        </mc:Choice>
        <mc:Fallback xmlns="">
          <p:sp>
            <p:nvSpPr>
              <p:cNvPr id="2" name="Rectangle 1"/>
              <p:cNvSpPr>
                <a:spLocks noRot="1" noChangeAspect="1" noMove="1" noResize="1" noEditPoints="1" noAdjustHandles="1" noChangeArrowheads="1" noChangeShapeType="1" noTextEdit="1"/>
              </p:cNvSpPr>
              <p:nvPr/>
            </p:nvSpPr>
            <p:spPr>
              <a:xfrm>
                <a:off x="152400" y="838200"/>
                <a:ext cx="8839200" cy="4275722"/>
              </a:xfrm>
              <a:prstGeom prst="rect">
                <a:avLst/>
              </a:prstGeom>
              <a:blipFill rotWithShape="1">
                <a:blip r:embed="rId2"/>
                <a:stretch>
                  <a:fillRect l="-2069" t="-2140"/>
                </a:stretch>
              </a:blipFill>
            </p:spPr>
            <p:txBody>
              <a:bodyPr/>
              <a:lstStyle/>
              <a:p>
                <a:r>
                  <a:rPr lang="en-GB">
                    <a:noFill/>
                  </a:rPr>
                  <a:t> </a:t>
                </a:r>
              </a:p>
            </p:txBody>
          </p:sp>
        </mc:Fallback>
      </mc:AlternateContent>
    </p:spTree>
    <p:extLst>
      <p:ext uri="{BB962C8B-B14F-4D97-AF65-F5344CB8AC3E}">
        <p14:creationId xmlns:p14="http://schemas.microsoft.com/office/powerpoint/2010/main" val="2372937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343268"/>
                <a:ext cx="8534400" cy="6514732"/>
              </a:xfrm>
              <a:prstGeom prst="rect">
                <a:avLst/>
              </a:prstGeom>
            </p:spPr>
            <p:txBody>
              <a:bodyPr wrap="square">
                <a:spAutoFit/>
              </a:bodyPr>
              <a:lstStyle/>
              <a:p>
                <a:r>
                  <a:rPr lang="en-GB" sz="2800" dirty="0" smtClean="0"/>
                  <a:t>Proof:  We get relativistic energy </a:t>
                </a:r>
              </a:p>
              <a:p>
                <a:pPr/>
                <a14:m>
                  <m:oMathPara xmlns:m="http://schemas.openxmlformats.org/officeDocument/2006/math">
                    <m:oMathParaPr>
                      <m:jc m:val="centerGroup"/>
                    </m:oMathParaPr>
                    <m:oMath xmlns:m="http://schemas.openxmlformats.org/officeDocument/2006/math">
                      <m:r>
                        <a:rPr lang="en-GB" sz="2800" i="1">
                          <a:latin typeface="Cambria Math"/>
                        </a:rPr>
                        <m:t>𝐸</m:t>
                      </m:r>
                      <m:r>
                        <a:rPr lang="en-GB" sz="2800" i="1">
                          <a:latin typeface="Cambria Math"/>
                        </a:rPr>
                        <m:t>=</m:t>
                      </m:r>
                      <m:rad>
                        <m:radPr>
                          <m:degHide m:val="on"/>
                          <m:ctrlPr>
                            <a:rPr lang="en-GB" sz="2800" i="1">
                              <a:latin typeface="Cambria Math"/>
                            </a:rPr>
                          </m:ctrlPr>
                        </m:radPr>
                        <m:deg/>
                        <m:e>
                          <m:sSup>
                            <m:sSupPr>
                              <m:ctrlPr>
                                <a:rPr lang="en-GB" sz="2800" i="1">
                                  <a:latin typeface="Cambria Math"/>
                                </a:rPr>
                              </m:ctrlPr>
                            </m:sSupPr>
                            <m:e>
                              <m:r>
                                <a:rPr lang="en-GB" sz="2800" i="1">
                                  <a:latin typeface="Cambria Math"/>
                                </a:rPr>
                                <m:t>(</m:t>
                              </m:r>
                              <m:r>
                                <a:rPr lang="en-GB" sz="2800" i="1">
                                  <a:latin typeface="Cambria Math"/>
                                </a:rPr>
                                <m:t>𝑃𝑐</m:t>
                              </m:r>
                              <m:r>
                                <a:rPr lang="en-GB" sz="2800" i="1">
                                  <a:latin typeface="Cambria Math"/>
                                </a:rPr>
                                <m:t>)</m:t>
                              </m:r>
                            </m:e>
                            <m:sup>
                              <m:r>
                                <a:rPr lang="en-GB" sz="2800" i="1">
                                  <a:latin typeface="Cambria Math"/>
                                </a:rPr>
                                <m:t>2</m:t>
                              </m:r>
                            </m:sup>
                          </m:sSup>
                          <m:r>
                            <a:rPr lang="en-GB" sz="2800" i="1">
                              <a:latin typeface="Cambria Math"/>
                            </a:rPr>
                            <m:t>+</m:t>
                          </m:r>
                          <m:sSup>
                            <m:sSupPr>
                              <m:ctrlPr>
                                <a:rPr lang="en-GB" sz="2800" i="1">
                                  <a:latin typeface="Cambria Math"/>
                                </a:rPr>
                              </m:ctrlPr>
                            </m:sSupPr>
                            <m:e>
                              <m:r>
                                <a:rPr lang="en-GB" sz="2800" i="1">
                                  <a:latin typeface="Cambria Math"/>
                                </a:rPr>
                                <m:t>(</m:t>
                              </m:r>
                              <m:sSub>
                                <m:sSubPr>
                                  <m:ctrlPr>
                                    <a:rPr lang="en-GB" sz="2800" i="1">
                                      <a:latin typeface="Cambria Math"/>
                                    </a:rPr>
                                  </m:ctrlPr>
                                </m:sSubPr>
                                <m:e>
                                  <m:r>
                                    <a:rPr lang="en-GB" sz="2800" i="1">
                                      <a:latin typeface="Cambria Math"/>
                                    </a:rPr>
                                    <m:t>𝑚</m:t>
                                  </m:r>
                                </m:e>
                                <m:sub>
                                  <m:r>
                                    <a:rPr lang="en-GB" sz="2800" i="1">
                                      <a:latin typeface="Cambria Math"/>
                                    </a:rPr>
                                    <m:t>0</m:t>
                                  </m:r>
                                </m:sub>
                              </m:sSub>
                              <m:sSup>
                                <m:sSupPr>
                                  <m:ctrlPr>
                                    <a:rPr lang="en-GB" sz="2800" i="1">
                                      <a:latin typeface="Cambria Math"/>
                                    </a:rPr>
                                  </m:ctrlPr>
                                </m:sSupPr>
                                <m:e>
                                  <m:r>
                                    <a:rPr lang="en-GB" sz="2800" i="1">
                                      <a:latin typeface="Cambria Math"/>
                                    </a:rPr>
                                    <m:t>𝑐</m:t>
                                  </m:r>
                                </m:e>
                                <m:sup>
                                  <m:r>
                                    <a:rPr lang="en-GB" sz="2800" i="1">
                                      <a:latin typeface="Cambria Math"/>
                                    </a:rPr>
                                    <m:t>2</m:t>
                                  </m:r>
                                </m:sup>
                              </m:sSup>
                              <m:r>
                                <a:rPr lang="en-GB" sz="2800" i="1">
                                  <a:latin typeface="Cambria Math"/>
                                </a:rPr>
                                <m:t>)</m:t>
                              </m:r>
                            </m:e>
                            <m:sup>
                              <m:r>
                                <a:rPr lang="en-GB" sz="2800" i="1">
                                  <a:latin typeface="Cambria Math"/>
                                </a:rPr>
                                <m:t>2</m:t>
                              </m:r>
                            </m:sup>
                          </m:sSup>
                        </m:e>
                      </m:rad>
                    </m:oMath>
                  </m:oMathPara>
                </a14:m>
                <a:endParaRPr lang="en-GB" sz="2800" dirty="0"/>
              </a:p>
              <a:p>
                <a:r>
                  <a:rPr lang="en-GB" sz="2800" dirty="0"/>
                  <a:t> </a:t>
                </a:r>
                <a:r>
                  <a:rPr lang="en-GB" sz="2800" dirty="0" smtClean="0"/>
                  <a:t>For </a:t>
                </a:r>
                <a:r>
                  <a:rPr lang="en-GB" sz="2800" dirty="0"/>
                  <a:t>rest mass  </a:t>
                </a:r>
                <a14:m>
                  <m:oMath xmlns:m="http://schemas.openxmlformats.org/officeDocument/2006/math">
                    <m:sSub>
                      <m:sSubPr>
                        <m:ctrlPr>
                          <a:rPr lang="en-GB" sz="2800" i="1">
                            <a:latin typeface="Cambria Math"/>
                          </a:rPr>
                        </m:ctrlPr>
                      </m:sSubPr>
                      <m:e>
                        <m:r>
                          <a:rPr lang="en-GB" sz="2800" i="1">
                            <a:latin typeface="Cambria Math"/>
                          </a:rPr>
                          <m:t>𝑚</m:t>
                        </m:r>
                      </m:e>
                      <m:sub>
                        <m:r>
                          <a:rPr lang="en-GB" sz="2800" i="1">
                            <a:latin typeface="Cambria Math"/>
                          </a:rPr>
                          <m:t>0</m:t>
                        </m:r>
                      </m:sub>
                    </m:sSub>
                    <m:r>
                      <a:rPr lang="en-GB" sz="2800" i="1">
                        <a:latin typeface="Cambria Math"/>
                      </a:rPr>
                      <m:t>=0</m:t>
                    </m:r>
                  </m:oMath>
                </a14:m>
                <a:endParaRPr lang="en-GB" sz="2800" dirty="0"/>
              </a:p>
              <a:p>
                <a:pPr/>
                <a14:m>
                  <m:oMathPara xmlns:m="http://schemas.openxmlformats.org/officeDocument/2006/math">
                    <m:oMathParaPr>
                      <m:jc m:val="centerGroup"/>
                    </m:oMathParaPr>
                    <m:oMath xmlns:m="http://schemas.openxmlformats.org/officeDocument/2006/math">
                      <m:r>
                        <a:rPr lang="en-GB" sz="2800" i="1">
                          <a:latin typeface="Cambria Math"/>
                        </a:rPr>
                        <m:t>𝐸</m:t>
                      </m:r>
                      <m:r>
                        <a:rPr lang="en-GB" sz="2800" i="1">
                          <a:latin typeface="Cambria Math"/>
                        </a:rPr>
                        <m:t>=</m:t>
                      </m:r>
                      <m:rad>
                        <m:radPr>
                          <m:degHide m:val="on"/>
                          <m:ctrlPr>
                            <a:rPr lang="en-GB" sz="2800" i="1">
                              <a:latin typeface="Cambria Math"/>
                            </a:rPr>
                          </m:ctrlPr>
                        </m:radPr>
                        <m:deg/>
                        <m:e>
                          <m:sSup>
                            <m:sSupPr>
                              <m:ctrlPr>
                                <a:rPr lang="en-GB" sz="2800" i="1">
                                  <a:latin typeface="Cambria Math"/>
                                </a:rPr>
                              </m:ctrlPr>
                            </m:sSupPr>
                            <m:e>
                              <m:r>
                                <a:rPr lang="en-GB" sz="2800" i="1">
                                  <a:latin typeface="Cambria Math"/>
                                </a:rPr>
                                <m:t>(</m:t>
                              </m:r>
                              <m:r>
                                <a:rPr lang="en-GB" sz="2800" i="1">
                                  <a:latin typeface="Cambria Math"/>
                                </a:rPr>
                                <m:t>𝑃𝑐</m:t>
                              </m:r>
                              <m:r>
                                <a:rPr lang="en-GB" sz="2800" i="1">
                                  <a:latin typeface="Cambria Math"/>
                                </a:rPr>
                                <m:t>)</m:t>
                              </m:r>
                            </m:e>
                            <m:sup>
                              <m:r>
                                <a:rPr lang="en-GB" sz="2800" i="1">
                                  <a:latin typeface="Cambria Math"/>
                                </a:rPr>
                                <m:t>2</m:t>
                              </m:r>
                            </m:sup>
                          </m:sSup>
                          <m:r>
                            <a:rPr lang="en-GB" sz="2800" i="1">
                              <a:latin typeface="Cambria Math"/>
                            </a:rPr>
                            <m:t>+0</m:t>
                          </m:r>
                        </m:e>
                      </m:rad>
                    </m:oMath>
                  </m:oMathPara>
                </a14:m>
                <a:endParaRPr lang="en-GB" sz="2800" dirty="0"/>
              </a:p>
              <a:p>
                <a14:m>
                  <m:oMath xmlns:m="http://schemas.openxmlformats.org/officeDocument/2006/math">
                    <m:r>
                      <a:rPr lang="en-US" sz="2800" b="0" i="1" smtClean="0">
                        <a:latin typeface="Cambria Math"/>
                      </a:rPr>
                      <m:t>                                </m:t>
                    </m:r>
                    <m:r>
                      <a:rPr lang="en-GB" sz="2800" i="1">
                        <a:latin typeface="Cambria Math"/>
                      </a:rPr>
                      <m:t>𝐸</m:t>
                    </m:r>
                    <m:r>
                      <a:rPr lang="en-GB" sz="2800" i="1">
                        <a:latin typeface="Cambria Math"/>
                      </a:rPr>
                      <m:t>=</m:t>
                    </m:r>
                    <m:r>
                      <a:rPr lang="en-GB" sz="2800" i="1">
                        <a:latin typeface="Cambria Math"/>
                      </a:rPr>
                      <m:t>𝑃𝑐</m:t>
                    </m:r>
                  </m:oMath>
                </a14:m>
                <a:r>
                  <a:rPr lang="en-GB" sz="2800" dirty="0"/>
                  <a:t> --------(</a:t>
                </a:r>
                <a:r>
                  <a:rPr lang="en-GB" sz="2800" dirty="0" err="1"/>
                  <a:t>i</a:t>
                </a:r>
                <a:r>
                  <a:rPr lang="en-GB" sz="2800" dirty="0"/>
                  <a:t>)</a:t>
                </a:r>
              </a:p>
              <a:p>
                <a:r>
                  <a:rPr lang="en-GB" sz="2800" dirty="0"/>
                  <a:t>From quantum theory of light  </a:t>
                </a:r>
              </a:p>
              <a:p>
                <a14:m>
                  <m:oMath xmlns:m="http://schemas.openxmlformats.org/officeDocument/2006/math">
                    <m:r>
                      <a:rPr lang="en-US" sz="2800" b="0" i="1" smtClean="0">
                        <a:latin typeface="Cambria Math"/>
                      </a:rPr>
                      <m:t>                                </m:t>
                    </m:r>
                    <m:r>
                      <a:rPr lang="en-GB" sz="2800" i="1">
                        <a:latin typeface="Cambria Math"/>
                      </a:rPr>
                      <m:t>𝐸</m:t>
                    </m:r>
                    <m:r>
                      <a:rPr lang="en-GB" sz="2800" i="1">
                        <a:latin typeface="Cambria Math"/>
                      </a:rPr>
                      <m:t>=</m:t>
                    </m:r>
                    <m:r>
                      <a:rPr lang="en-GB" sz="2800" i="1">
                        <a:latin typeface="Cambria Math"/>
                      </a:rPr>
                      <m:t>h</m:t>
                    </m:r>
                    <m:r>
                      <a:rPr lang="en-GB" sz="2800" i="1">
                        <a:latin typeface="Cambria Math"/>
                      </a:rPr>
                      <m:t>𝜈</m:t>
                    </m:r>
                    <m:r>
                      <a:rPr lang="en-GB" sz="2800" i="1">
                        <a:latin typeface="Cambria Math"/>
                      </a:rPr>
                      <m:t>=</m:t>
                    </m:r>
                    <m:f>
                      <m:fPr>
                        <m:ctrlPr>
                          <a:rPr lang="en-GB" sz="2800" i="1">
                            <a:latin typeface="Cambria Math"/>
                          </a:rPr>
                        </m:ctrlPr>
                      </m:fPr>
                      <m:num>
                        <m:r>
                          <a:rPr lang="en-GB" sz="2800" i="1">
                            <a:latin typeface="Cambria Math"/>
                          </a:rPr>
                          <m:t>h𝑐</m:t>
                        </m:r>
                      </m:num>
                      <m:den>
                        <m:r>
                          <a:rPr lang="en-GB" sz="2800" i="1">
                            <a:latin typeface="Cambria Math"/>
                          </a:rPr>
                          <m:t>𝜆</m:t>
                        </m:r>
                      </m:den>
                    </m:f>
                  </m:oMath>
                </a14:m>
                <a:r>
                  <a:rPr lang="en-GB" sz="2800" dirty="0"/>
                  <a:t> ---------(ii)</a:t>
                </a:r>
              </a:p>
              <a:p>
                <a:r>
                  <a:rPr lang="en-GB" sz="2800" dirty="0"/>
                  <a:t>So from equation (</a:t>
                </a:r>
                <a:r>
                  <a:rPr lang="en-GB" sz="2800" dirty="0" err="1"/>
                  <a:t>i</a:t>
                </a:r>
                <a:r>
                  <a:rPr lang="en-GB" sz="2800" dirty="0"/>
                  <a:t>) and (ii) we can write  </a:t>
                </a:r>
                <a14:m>
                  <m:oMath xmlns:m="http://schemas.openxmlformats.org/officeDocument/2006/math">
                    <m:r>
                      <a:rPr lang="en-US" sz="2800" b="0" i="0" smtClean="0">
                        <a:latin typeface="Cambria Math"/>
                      </a:rPr>
                      <m:t>                                  </m:t>
                    </m:r>
                    <m:r>
                      <a:rPr lang="en-GB" sz="2800" i="1">
                        <a:latin typeface="Cambria Math"/>
                      </a:rPr>
                      <m:t>𝐸</m:t>
                    </m:r>
                    <m:r>
                      <a:rPr lang="en-GB" sz="2800" i="1">
                        <a:latin typeface="Cambria Math"/>
                      </a:rPr>
                      <m:t>=</m:t>
                    </m:r>
                    <m:r>
                      <a:rPr lang="en-GB" sz="2800" i="1">
                        <a:latin typeface="Cambria Math"/>
                      </a:rPr>
                      <m:t>𝑃𝑐</m:t>
                    </m:r>
                    <m:r>
                      <a:rPr lang="en-GB" sz="2800" i="1">
                        <a:latin typeface="Cambria Math"/>
                      </a:rPr>
                      <m:t>=</m:t>
                    </m:r>
                  </m:oMath>
                </a14:m>
                <a:r>
                  <a:rPr lang="en-GB" sz="2800" dirty="0"/>
                  <a:t> </a:t>
                </a:r>
                <a14:m>
                  <m:oMath xmlns:m="http://schemas.openxmlformats.org/officeDocument/2006/math">
                    <m:f>
                      <m:fPr>
                        <m:ctrlPr>
                          <a:rPr lang="en-GB" sz="2800" i="1">
                            <a:latin typeface="Cambria Math"/>
                          </a:rPr>
                        </m:ctrlPr>
                      </m:fPr>
                      <m:num>
                        <m:r>
                          <a:rPr lang="en-GB" sz="2800" i="1">
                            <a:latin typeface="Cambria Math"/>
                          </a:rPr>
                          <m:t>h𝑐</m:t>
                        </m:r>
                      </m:num>
                      <m:den>
                        <m:r>
                          <a:rPr lang="en-GB" sz="2800" i="1">
                            <a:latin typeface="Cambria Math"/>
                          </a:rPr>
                          <m:t>𝜆</m:t>
                        </m:r>
                      </m:den>
                    </m:f>
                  </m:oMath>
                </a14:m>
                <a:r>
                  <a:rPr lang="en-GB" sz="2800" dirty="0"/>
                  <a:t> </a:t>
                </a:r>
              </a:p>
              <a:p>
                <a:r>
                  <a:rPr lang="en-GB" sz="2800" dirty="0" smtClean="0"/>
                  <a:t>                                Or </a:t>
                </a:r>
                <a14:m>
                  <m:oMath xmlns:m="http://schemas.openxmlformats.org/officeDocument/2006/math">
                    <m:r>
                      <a:rPr lang="en-GB" sz="2800" i="1">
                        <a:latin typeface="Cambria Math"/>
                      </a:rPr>
                      <m:t>𝑃</m:t>
                    </m:r>
                    <m:r>
                      <a:rPr lang="en-GB" sz="2800" i="1">
                        <a:latin typeface="Cambria Math"/>
                      </a:rPr>
                      <m:t>=</m:t>
                    </m:r>
                  </m:oMath>
                </a14:m>
                <a:r>
                  <a:rPr lang="en-GB" sz="2800" dirty="0"/>
                  <a:t> </a:t>
                </a:r>
                <a14:m>
                  <m:oMath xmlns:m="http://schemas.openxmlformats.org/officeDocument/2006/math">
                    <m:f>
                      <m:fPr>
                        <m:ctrlPr>
                          <a:rPr lang="en-GB" sz="2800" i="1">
                            <a:latin typeface="Cambria Math"/>
                          </a:rPr>
                        </m:ctrlPr>
                      </m:fPr>
                      <m:num>
                        <m:r>
                          <a:rPr lang="en-GB" sz="2800" i="1">
                            <a:latin typeface="Cambria Math"/>
                          </a:rPr>
                          <m:t>h</m:t>
                        </m:r>
                      </m:num>
                      <m:den>
                        <m:r>
                          <a:rPr lang="en-GB" sz="2800" i="1">
                            <a:latin typeface="Cambria Math"/>
                          </a:rPr>
                          <m:t>𝜆</m:t>
                        </m:r>
                      </m:den>
                    </m:f>
                  </m:oMath>
                </a14:m>
                <a:endParaRPr lang="en-GB" sz="2800" dirty="0"/>
              </a:p>
              <a:p>
                <a:r>
                  <a:rPr lang="en-GB" sz="2800" dirty="0"/>
                  <a:t> </a:t>
                </a:r>
                <a14:m>
                  <m:oMath xmlns:m="http://schemas.openxmlformats.org/officeDocument/2006/math">
                    <m:r>
                      <a:rPr lang="en-US" sz="2800" b="0" i="0" smtClean="0">
                        <a:latin typeface="Cambria Math"/>
                      </a:rPr>
                      <m:t>                                     </m:t>
                    </m:r>
                    <m:r>
                      <a:rPr lang="en-US" sz="2800" b="0" i="1" smtClean="0">
                        <a:latin typeface="Cambria Math"/>
                      </a:rPr>
                      <m:t> </m:t>
                    </m:r>
                    <m:r>
                      <a:rPr lang="en-GB" sz="2800" i="1">
                        <a:latin typeface="Cambria Math"/>
                      </a:rPr>
                      <m:t>𝑃</m:t>
                    </m:r>
                    <m:r>
                      <a:rPr lang="en-GB" sz="2800" i="1">
                        <a:latin typeface="Cambria Math"/>
                      </a:rPr>
                      <m:t>=</m:t>
                    </m:r>
                  </m:oMath>
                </a14:m>
                <a:r>
                  <a:rPr lang="en-GB" sz="2800" dirty="0"/>
                  <a:t> </a:t>
                </a:r>
                <a14:m>
                  <m:oMath xmlns:m="http://schemas.openxmlformats.org/officeDocument/2006/math">
                    <m:f>
                      <m:fPr>
                        <m:ctrlPr>
                          <a:rPr lang="en-GB" sz="2800" i="1">
                            <a:latin typeface="Cambria Math"/>
                          </a:rPr>
                        </m:ctrlPr>
                      </m:fPr>
                      <m:num>
                        <m:r>
                          <a:rPr lang="en-GB" sz="2800" i="1">
                            <a:latin typeface="Cambria Math"/>
                          </a:rPr>
                          <m:t>h</m:t>
                        </m:r>
                      </m:num>
                      <m:den>
                        <m:r>
                          <a:rPr lang="en-GB" sz="2800" i="1">
                            <a:latin typeface="Cambria Math"/>
                          </a:rPr>
                          <m:t>𝜆</m:t>
                        </m:r>
                      </m:den>
                    </m:f>
                  </m:oMath>
                </a14:m>
                <a:endParaRPr lang="en-GB" sz="2800" dirty="0"/>
              </a:p>
            </p:txBody>
          </p:sp>
        </mc:Choice>
        <mc:Fallback xmlns="">
          <p:sp>
            <p:nvSpPr>
              <p:cNvPr id="2" name="Rectangle 1"/>
              <p:cNvSpPr>
                <a:spLocks noRot="1" noChangeAspect="1" noMove="1" noResize="1" noEditPoints="1" noAdjustHandles="1" noChangeArrowheads="1" noChangeShapeType="1" noTextEdit="1"/>
              </p:cNvSpPr>
              <p:nvPr/>
            </p:nvSpPr>
            <p:spPr>
              <a:xfrm>
                <a:off x="304800" y="343268"/>
                <a:ext cx="8534400" cy="6514732"/>
              </a:xfrm>
              <a:prstGeom prst="rect">
                <a:avLst/>
              </a:prstGeom>
              <a:blipFill rotWithShape="1">
                <a:blip r:embed="rId2"/>
                <a:stretch>
                  <a:fillRect l="-1429" t="-842"/>
                </a:stretch>
              </a:blipFill>
            </p:spPr>
            <p:txBody>
              <a:bodyPr/>
              <a:lstStyle/>
              <a:p>
                <a:r>
                  <a:rPr lang="en-GB">
                    <a:noFill/>
                  </a:rPr>
                  <a:t> </a:t>
                </a:r>
              </a:p>
            </p:txBody>
          </p:sp>
        </mc:Fallback>
      </mc:AlternateContent>
    </p:spTree>
    <p:extLst>
      <p:ext uri="{BB962C8B-B14F-4D97-AF65-F5344CB8AC3E}">
        <p14:creationId xmlns:p14="http://schemas.microsoft.com/office/powerpoint/2010/main" val="98113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505097"/>
            <a:ext cx="3887283" cy="646331"/>
          </a:xfrm>
          <a:prstGeom prst="rect">
            <a:avLst/>
          </a:prstGeom>
        </p:spPr>
        <p:txBody>
          <a:bodyPr wrap="none">
            <a:spAutoFit/>
          </a:bodyPr>
          <a:lstStyle/>
          <a:p>
            <a:r>
              <a:rPr lang="en-US" sz="3600" b="1" dirty="0">
                <a:solidFill>
                  <a:srgbClr val="C00000"/>
                </a:solidFill>
              </a:rPr>
              <a:t>Why does it Occur?</a:t>
            </a:r>
            <a:endParaRPr lang="en-GB" sz="3600" b="1" dirty="0">
              <a:solidFill>
                <a:srgbClr val="C00000"/>
              </a:solidFill>
            </a:endParaRPr>
          </a:p>
        </p:txBody>
      </p:sp>
      <p:sp>
        <p:nvSpPr>
          <p:cNvPr id="3" name="Rectangle 2"/>
          <p:cNvSpPr/>
          <p:nvPr/>
        </p:nvSpPr>
        <p:spPr>
          <a:xfrm>
            <a:off x="457200" y="1524000"/>
            <a:ext cx="8305800" cy="4031873"/>
          </a:xfrm>
          <a:prstGeom prst="rect">
            <a:avLst/>
          </a:prstGeom>
        </p:spPr>
        <p:txBody>
          <a:bodyPr wrap="square">
            <a:spAutoFit/>
          </a:bodyPr>
          <a:lstStyle/>
          <a:p>
            <a:pPr algn="just"/>
            <a:r>
              <a:rPr lang="en-US" sz="3200" b="1" dirty="0"/>
              <a:t>The photoelectric effect occurs because the electrons at the surface of the metal tend to absorb energy from the incident light and use it to overcome the attractive forces that bind them to the metallic nuclei. An illustration detailing the emission of photoelectrons as a result of the photoelectric effect is provided below.</a:t>
            </a:r>
          </a:p>
        </p:txBody>
      </p:sp>
    </p:spTree>
    <p:extLst>
      <p:ext uri="{BB962C8B-B14F-4D97-AF65-F5344CB8AC3E}">
        <p14:creationId xmlns:p14="http://schemas.microsoft.com/office/powerpoint/2010/main" val="17643085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685800"/>
                <a:ext cx="8534400" cy="5650458"/>
              </a:xfrm>
              <a:prstGeom prst="rect">
                <a:avLst/>
              </a:prstGeom>
            </p:spPr>
            <p:txBody>
              <a:bodyPr wrap="square">
                <a:spAutoFit/>
              </a:bodyPr>
              <a:lstStyle/>
              <a:p>
                <a:r>
                  <a:rPr lang="en-GB" sz="3200" dirty="0"/>
                  <a:t>What is the wavelength of an electron moving at 5.31</a:t>
                </a:r>
                <a14:m>
                  <m:oMath xmlns:m="http://schemas.openxmlformats.org/officeDocument/2006/math">
                    <m:r>
                      <a:rPr lang="en-GB" sz="3200" i="1">
                        <a:latin typeface="Cambria Math"/>
                      </a:rPr>
                      <m:t>×</m:t>
                    </m:r>
                    <m:sSup>
                      <m:sSupPr>
                        <m:ctrlPr>
                          <a:rPr lang="en-GB" sz="3200" i="1">
                            <a:latin typeface="Cambria Math"/>
                          </a:rPr>
                        </m:ctrlPr>
                      </m:sSupPr>
                      <m:e>
                        <m:r>
                          <a:rPr lang="en-GB" sz="3200" i="1">
                            <a:latin typeface="Cambria Math"/>
                          </a:rPr>
                          <m:t>10</m:t>
                        </m:r>
                      </m:e>
                      <m:sup>
                        <m:r>
                          <a:rPr lang="en-GB" sz="3200" i="1">
                            <a:latin typeface="Cambria Math"/>
                          </a:rPr>
                          <m:t>6</m:t>
                        </m:r>
                      </m:sup>
                    </m:sSup>
                    <m:r>
                      <a:rPr lang="en-GB" sz="3200" i="1">
                        <a:latin typeface="Cambria Math"/>
                      </a:rPr>
                      <m:t>𝑚</m:t>
                    </m:r>
                    <m:r>
                      <a:rPr lang="en-GB" sz="3200" i="1">
                        <a:latin typeface="Cambria Math"/>
                      </a:rPr>
                      <m:t>/</m:t>
                    </m:r>
                    <m:r>
                      <a:rPr lang="en-GB" sz="3200" i="1">
                        <a:latin typeface="Cambria Math"/>
                      </a:rPr>
                      <m:t>𝑠</m:t>
                    </m:r>
                  </m:oMath>
                </a14:m>
                <a:r>
                  <a:rPr lang="en-GB" sz="3200" dirty="0"/>
                  <a:t> ?</a:t>
                </a:r>
              </a:p>
              <a:p>
                <a:r>
                  <a:rPr lang="en-GB" sz="3200" dirty="0"/>
                  <a:t>Solution: 	</a:t>
                </a:r>
                <a14:m>
                  <m:oMath xmlns:m="http://schemas.openxmlformats.org/officeDocument/2006/math">
                    <m:r>
                      <a:rPr lang="en-GB" sz="3200" i="1">
                        <a:latin typeface="Cambria Math"/>
                      </a:rPr>
                      <m:t>𝑃</m:t>
                    </m:r>
                    <m:r>
                      <a:rPr lang="en-GB" sz="3200" i="1">
                        <a:latin typeface="Cambria Math"/>
                      </a:rPr>
                      <m:t>=</m:t>
                    </m:r>
                  </m:oMath>
                </a14:m>
                <a:r>
                  <a:rPr lang="en-GB" sz="3200" dirty="0"/>
                  <a:t> </a:t>
                </a:r>
                <a14:m>
                  <m:oMath xmlns:m="http://schemas.openxmlformats.org/officeDocument/2006/math">
                    <m:f>
                      <m:fPr>
                        <m:ctrlPr>
                          <a:rPr lang="en-GB" sz="3200" i="1">
                            <a:latin typeface="Cambria Math"/>
                          </a:rPr>
                        </m:ctrlPr>
                      </m:fPr>
                      <m:num>
                        <m:r>
                          <a:rPr lang="en-GB" sz="3200" i="1">
                            <a:latin typeface="Cambria Math"/>
                          </a:rPr>
                          <m:t>h</m:t>
                        </m:r>
                      </m:num>
                      <m:den>
                        <m:r>
                          <a:rPr lang="en-GB" sz="3200" i="1">
                            <a:latin typeface="Cambria Math"/>
                          </a:rPr>
                          <m:t>𝜆</m:t>
                        </m:r>
                      </m:den>
                    </m:f>
                  </m:oMath>
                </a14:m>
                <a:endParaRPr lang="en-GB" sz="3200" dirty="0"/>
              </a:p>
              <a:p>
                <a:r>
                  <a:rPr lang="en-GB" sz="3200" dirty="0"/>
                  <a:t>Or </a:t>
                </a:r>
                <a14:m>
                  <m:oMath xmlns:m="http://schemas.openxmlformats.org/officeDocument/2006/math">
                    <m:r>
                      <a:rPr lang="en-GB" sz="3200" i="1">
                        <a:latin typeface="Cambria Math"/>
                      </a:rPr>
                      <m:t>𝜆</m:t>
                    </m:r>
                    <m:r>
                      <a:rPr lang="en-GB" sz="3200" i="1">
                        <a:latin typeface="Cambria Math"/>
                      </a:rPr>
                      <m:t>=</m:t>
                    </m:r>
                  </m:oMath>
                </a14:m>
                <a:r>
                  <a:rPr lang="en-GB" sz="3200" dirty="0"/>
                  <a:t> </a:t>
                </a:r>
                <a14:m>
                  <m:oMath xmlns:m="http://schemas.openxmlformats.org/officeDocument/2006/math">
                    <m:f>
                      <m:fPr>
                        <m:ctrlPr>
                          <a:rPr lang="en-GB" sz="3200" i="1">
                            <a:latin typeface="Cambria Math"/>
                          </a:rPr>
                        </m:ctrlPr>
                      </m:fPr>
                      <m:num>
                        <m:r>
                          <a:rPr lang="en-GB" sz="3200" i="1">
                            <a:latin typeface="Cambria Math"/>
                          </a:rPr>
                          <m:t>h</m:t>
                        </m:r>
                      </m:num>
                      <m:den>
                        <m:r>
                          <a:rPr lang="en-GB" sz="3200" i="1">
                            <a:latin typeface="Cambria Math"/>
                          </a:rPr>
                          <m:t>𝑃</m:t>
                        </m:r>
                      </m:den>
                    </m:f>
                  </m:oMath>
                </a14:m>
                <a:endParaRPr lang="en-GB" sz="3200" dirty="0"/>
              </a:p>
              <a:p>
                <a:r>
                  <a:rPr lang="en-GB" sz="3200" dirty="0"/>
                  <a:t>Or </a:t>
                </a:r>
                <a14:m>
                  <m:oMath xmlns:m="http://schemas.openxmlformats.org/officeDocument/2006/math">
                    <m:r>
                      <a:rPr lang="en-GB" sz="3200" i="1">
                        <a:latin typeface="Cambria Math"/>
                      </a:rPr>
                      <m:t>𝜆</m:t>
                    </m:r>
                    <m:r>
                      <a:rPr lang="en-GB" sz="3200" i="1">
                        <a:latin typeface="Cambria Math"/>
                      </a:rPr>
                      <m:t>=</m:t>
                    </m:r>
                  </m:oMath>
                </a14:m>
                <a:r>
                  <a:rPr lang="en-GB" sz="3200" dirty="0"/>
                  <a:t> </a:t>
                </a:r>
                <a14:m>
                  <m:oMath xmlns:m="http://schemas.openxmlformats.org/officeDocument/2006/math">
                    <m:f>
                      <m:fPr>
                        <m:ctrlPr>
                          <a:rPr lang="en-GB" sz="3200" i="1">
                            <a:latin typeface="Cambria Math"/>
                          </a:rPr>
                        </m:ctrlPr>
                      </m:fPr>
                      <m:num>
                        <m:r>
                          <a:rPr lang="en-GB" sz="3200" i="1">
                            <a:latin typeface="Cambria Math"/>
                          </a:rPr>
                          <m:t>h</m:t>
                        </m:r>
                      </m:num>
                      <m:den>
                        <m:r>
                          <a:rPr lang="en-GB" sz="3200" i="1">
                            <a:latin typeface="Cambria Math"/>
                          </a:rPr>
                          <m:t>𝑚𝑣</m:t>
                        </m:r>
                      </m:den>
                    </m:f>
                  </m:oMath>
                </a14:m>
                <a:endParaRPr lang="en-GB" sz="3200" dirty="0"/>
              </a:p>
              <a:p>
                <a:r>
                  <a:rPr lang="en-GB" sz="3200" dirty="0"/>
                  <a:t> </a:t>
                </a:r>
                <a14:m>
                  <m:oMath xmlns:m="http://schemas.openxmlformats.org/officeDocument/2006/math">
                    <m:r>
                      <a:rPr lang="en-GB" sz="3200" i="1">
                        <a:latin typeface="Cambria Math"/>
                      </a:rPr>
                      <m:t>𝜆</m:t>
                    </m:r>
                    <m:r>
                      <a:rPr lang="en-GB" sz="3200" i="1">
                        <a:latin typeface="Cambria Math"/>
                      </a:rPr>
                      <m:t>=</m:t>
                    </m:r>
                  </m:oMath>
                </a14:m>
                <a:r>
                  <a:rPr lang="en-GB" sz="3200" dirty="0"/>
                  <a:t> </a:t>
                </a:r>
                <a14:m>
                  <m:oMath xmlns:m="http://schemas.openxmlformats.org/officeDocument/2006/math">
                    <m:f>
                      <m:fPr>
                        <m:ctrlPr>
                          <a:rPr lang="en-GB" sz="3200" i="1">
                            <a:latin typeface="Cambria Math"/>
                          </a:rPr>
                        </m:ctrlPr>
                      </m:fPr>
                      <m:num>
                        <m:r>
                          <a:rPr lang="en-GB" sz="3200" i="1">
                            <a:latin typeface="Cambria Math"/>
                          </a:rPr>
                          <m:t>6.63×</m:t>
                        </m:r>
                        <m:sSup>
                          <m:sSupPr>
                            <m:ctrlPr>
                              <a:rPr lang="en-GB" sz="3200" i="1">
                                <a:latin typeface="Cambria Math"/>
                              </a:rPr>
                            </m:ctrlPr>
                          </m:sSupPr>
                          <m:e>
                            <m:r>
                              <a:rPr lang="en-GB" sz="3200" i="1">
                                <a:latin typeface="Cambria Math"/>
                              </a:rPr>
                              <m:t>10</m:t>
                            </m:r>
                          </m:e>
                          <m:sup>
                            <m:r>
                              <a:rPr lang="en-GB" sz="3200" i="1">
                                <a:latin typeface="Cambria Math"/>
                              </a:rPr>
                              <m:t>−34</m:t>
                            </m:r>
                          </m:sup>
                        </m:sSup>
                      </m:num>
                      <m:den>
                        <m:r>
                          <a:rPr lang="en-GB" sz="3200" i="1">
                            <a:latin typeface="Cambria Math"/>
                          </a:rPr>
                          <m:t>9.1×</m:t>
                        </m:r>
                        <m:sSup>
                          <m:sSupPr>
                            <m:ctrlPr>
                              <a:rPr lang="en-GB" sz="3200" i="1">
                                <a:latin typeface="Cambria Math"/>
                              </a:rPr>
                            </m:ctrlPr>
                          </m:sSupPr>
                          <m:e>
                            <m:r>
                              <a:rPr lang="en-GB" sz="3200" i="1">
                                <a:latin typeface="Cambria Math"/>
                              </a:rPr>
                              <m:t>10</m:t>
                            </m:r>
                          </m:e>
                          <m:sup>
                            <m:r>
                              <a:rPr lang="en-GB" sz="3200" i="1">
                                <a:latin typeface="Cambria Math"/>
                              </a:rPr>
                              <m:t>−31</m:t>
                            </m:r>
                          </m:sup>
                        </m:sSup>
                        <m:r>
                          <a:rPr lang="en-GB" sz="3200" i="1">
                            <a:latin typeface="Cambria Math"/>
                          </a:rPr>
                          <m:t>×</m:t>
                        </m:r>
                        <m:r>
                          <a:rPr lang="en-GB" sz="3200">
                            <a:latin typeface="Cambria Math"/>
                          </a:rPr>
                          <m:t>5.31</m:t>
                        </m:r>
                        <m:r>
                          <a:rPr lang="en-GB" sz="3200" i="1">
                            <a:latin typeface="Cambria Math"/>
                          </a:rPr>
                          <m:t>×</m:t>
                        </m:r>
                        <m:sSup>
                          <m:sSupPr>
                            <m:ctrlPr>
                              <a:rPr lang="en-GB" sz="3200" i="1">
                                <a:latin typeface="Cambria Math"/>
                              </a:rPr>
                            </m:ctrlPr>
                          </m:sSupPr>
                          <m:e>
                            <m:r>
                              <a:rPr lang="en-GB" sz="3200" i="1">
                                <a:latin typeface="Cambria Math"/>
                              </a:rPr>
                              <m:t>10</m:t>
                            </m:r>
                          </m:e>
                          <m:sup>
                            <m:r>
                              <a:rPr lang="en-GB" sz="3200" i="1">
                                <a:latin typeface="Cambria Math"/>
                              </a:rPr>
                              <m:t>6</m:t>
                            </m:r>
                          </m:sup>
                        </m:sSup>
                      </m:den>
                    </m:f>
                  </m:oMath>
                </a14:m>
                <a:r>
                  <a:rPr lang="en-GB" sz="3200" dirty="0"/>
                  <a:t>m</a:t>
                </a:r>
              </a:p>
              <a:p>
                <a14:m>
                  <m:oMath xmlns:m="http://schemas.openxmlformats.org/officeDocument/2006/math">
                    <m:r>
                      <a:rPr lang="en-GB" sz="3200" i="1">
                        <a:latin typeface="Cambria Math"/>
                      </a:rPr>
                      <m:t>𝜆</m:t>
                    </m:r>
                    <m:r>
                      <a:rPr lang="en-GB" sz="3200" i="1">
                        <a:latin typeface="Cambria Math"/>
                      </a:rPr>
                      <m:t>=</m:t>
                    </m:r>
                  </m:oMath>
                </a14:m>
                <a:r>
                  <a:rPr lang="en-GB" sz="3200" dirty="0"/>
                  <a:t> 1</a:t>
                </a:r>
                <a14:m>
                  <m:oMath xmlns:m="http://schemas.openxmlformats.org/officeDocument/2006/math">
                    <m:r>
                      <a:rPr lang="en-GB" sz="3200">
                        <a:latin typeface="Cambria Math"/>
                      </a:rPr>
                      <m:t>.37</m:t>
                    </m:r>
                    <m:r>
                      <a:rPr lang="en-GB" sz="3200" i="1">
                        <a:latin typeface="Cambria Math"/>
                      </a:rPr>
                      <m:t>×</m:t>
                    </m:r>
                    <m:sSup>
                      <m:sSupPr>
                        <m:ctrlPr>
                          <a:rPr lang="en-GB" sz="3200" i="1">
                            <a:latin typeface="Cambria Math"/>
                          </a:rPr>
                        </m:ctrlPr>
                      </m:sSupPr>
                      <m:e>
                        <m:r>
                          <a:rPr lang="en-GB" sz="3200" i="1">
                            <a:latin typeface="Cambria Math"/>
                          </a:rPr>
                          <m:t>10</m:t>
                        </m:r>
                      </m:e>
                      <m:sup>
                        <m:r>
                          <a:rPr lang="en-GB" sz="3200" i="1">
                            <a:latin typeface="Cambria Math"/>
                          </a:rPr>
                          <m:t>−10</m:t>
                        </m:r>
                      </m:sup>
                    </m:sSup>
                    <m:r>
                      <a:rPr lang="en-GB" sz="3200" i="1">
                        <a:latin typeface="Cambria Math"/>
                      </a:rPr>
                      <m:t>𝑚</m:t>
                    </m:r>
                  </m:oMath>
                </a14:m>
                <a:endParaRPr lang="en-GB" sz="3200" dirty="0"/>
              </a:p>
              <a:p>
                <a14:m>
                  <m:oMath xmlns:m="http://schemas.openxmlformats.org/officeDocument/2006/math">
                    <m:r>
                      <a:rPr lang="en-GB" sz="3200" i="1">
                        <a:latin typeface="Cambria Math"/>
                      </a:rPr>
                      <m:t>𝜆</m:t>
                    </m:r>
                    <m:r>
                      <a:rPr lang="en-GB" sz="3200" i="1">
                        <a:latin typeface="Cambria Math"/>
                      </a:rPr>
                      <m:t>=</m:t>
                    </m:r>
                  </m:oMath>
                </a14:m>
                <a:r>
                  <a:rPr lang="en-GB" sz="3200" dirty="0"/>
                  <a:t> 1</a:t>
                </a:r>
                <a14:m>
                  <m:oMath xmlns:m="http://schemas.openxmlformats.org/officeDocument/2006/math">
                    <m:r>
                      <a:rPr lang="en-GB" sz="3200">
                        <a:latin typeface="Cambria Math"/>
                      </a:rPr>
                      <m:t>.37 Å</m:t>
                    </m:r>
                  </m:oMath>
                </a14:m>
                <a:endParaRPr lang="en-GB" sz="3200" dirty="0"/>
              </a:p>
              <a:p>
                <a:r>
                  <a:rPr lang="en-GB" sz="3200" dirty="0"/>
                  <a:t> </a:t>
                </a:r>
              </a:p>
            </p:txBody>
          </p:sp>
        </mc:Choice>
        <mc:Fallback xmlns="">
          <p:sp>
            <p:nvSpPr>
              <p:cNvPr id="2" name="Rectangle 1"/>
              <p:cNvSpPr>
                <a:spLocks noRot="1" noChangeAspect="1" noMove="1" noResize="1" noEditPoints="1" noAdjustHandles="1" noChangeArrowheads="1" noChangeShapeType="1" noTextEdit="1"/>
              </p:cNvSpPr>
              <p:nvPr/>
            </p:nvSpPr>
            <p:spPr>
              <a:xfrm>
                <a:off x="228600" y="685800"/>
                <a:ext cx="8534400" cy="5650458"/>
              </a:xfrm>
              <a:prstGeom prst="rect">
                <a:avLst/>
              </a:prstGeom>
              <a:blipFill rotWithShape="1">
                <a:blip r:embed="rId2"/>
                <a:stretch>
                  <a:fillRect l="-1857" t="-1404"/>
                </a:stretch>
              </a:blipFill>
            </p:spPr>
            <p:txBody>
              <a:bodyPr/>
              <a:lstStyle/>
              <a:p>
                <a:r>
                  <a:rPr lang="en-GB">
                    <a:noFill/>
                  </a:rPr>
                  <a:t> </a:t>
                </a:r>
              </a:p>
            </p:txBody>
          </p:sp>
        </mc:Fallback>
      </mc:AlternateContent>
    </p:spTree>
    <p:extLst>
      <p:ext uri="{BB962C8B-B14F-4D97-AF65-F5344CB8AC3E}">
        <p14:creationId xmlns:p14="http://schemas.microsoft.com/office/powerpoint/2010/main" val="25219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779417"/>
                <a:ext cx="8303623" cy="5880008"/>
              </a:xfrm>
              <a:prstGeom prst="rect">
                <a:avLst/>
              </a:prstGeom>
            </p:spPr>
            <p:txBody>
              <a:bodyPr wrap="square">
                <a:spAutoFit/>
              </a:bodyPr>
              <a:lstStyle/>
              <a:p>
                <a:pPr algn="ctr"/>
                <a:r>
                  <a:rPr lang="en-US" sz="2400" b="1" u="sng" dirty="0" smtClean="0">
                    <a:solidFill>
                      <a:srgbClr val="C00000"/>
                    </a:solidFill>
                  </a:rPr>
                  <a:t>Einstein’s Equation: </a:t>
                </a:r>
              </a:p>
              <a:p>
                <a:r>
                  <a:rPr lang="en-US" sz="2400" dirty="0" smtClean="0"/>
                  <a:t>Energy </a:t>
                </a:r>
                <a:r>
                  <a:rPr lang="en-US" sz="2400" dirty="0"/>
                  <a:t>of </a:t>
                </a:r>
                <a:r>
                  <a:rPr lang="en-US" sz="2400" dirty="0" smtClean="0"/>
                  <a:t>photon  =  </a:t>
                </a:r>
                <a:r>
                  <a:rPr lang="en-US" sz="2400" dirty="0"/>
                  <a:t>energy required to eject electron ( work function) + Maximum kinetic energy of the electron</a:t>
                </a:r>
              </a:p>
              <a:p>
                <a:pPr/>
                <a14:m>
                  <m:oMathPara xmlns:m="http://schemas.openxmlformats.org/officeDocument/2006/math">
                    <m:oMathParaPr>
                      <m:jc m:val="centerGroup"/>
                    </m:oMathParaPr>
                    <m:oMath xmlns:m="http://schemas.openxmlformats.org/officeDocument/2006/math">
                      <m:r>
                        <a:rPr lang="en-GB" sz="2400" i="1">
                          <a:latin typeface="Cambria Math"/>
                        </a:rPr>
                        <m:t>𝐸</m:t>
                      </m:r>
                      <m:r>
                        <a:rPr lang="en-GB" sz="2400" i="1">
                          <a:latin typeface="Cambria Math"/>
                        </a:rPr>
                        <m:t>=</m:t>
                      </m:r>
                      <m:sSub>
                        <m:sSubPr>
                          <m:ctrlPr>
                            <a:rPr lang="en-GB" sz="2400" i="1">
                              <a:latin typeface="Cambria Math"/>
                            </a:rPr>
                          </m:ctrlPr>
                        </m:sSubPr>
                        <m:e>
                          <m:r>
                            <a:rPr lang="en-GB" sz="2400" i="1">
                              <a:latin typeface="Cambria Math"/>
                            </a:rPr>
                            <m:t>𝑊</m:t>
                          </m:r>
                        </m:e>
                        <m:sub>
                          <m:r>
                            <a:rPr lang="en-GB" sz="2400" i="1">
                              <a:latin typeface="Cambria Math"/>
                            </a:rPr>
                            <m:t>0</m:t>
                          </m:r>
                        </m:sub>
                      </m:sSub>
                      <m:r>
                        <a:rPr lang="en-GB" sz="2400" i="1">
                          <a:latin typeface="Cambria Math"/>
                        </a:rPr>
                        <m:t>+</m:t>
                      </m:r>
                      <m:r>
                        <a:rPr lang="en-GB" sz="2400" i="1">
                          <a:latin typeface="Cambria Math"/>
                        </a:rPr>
                        <m:t>𝐾</m:t>
                      </m:r>
                      <m:r>
                        <a:rPr lang="en-GB" sz="2400" i="1">
                          <a:latin typeface="Cambria Math"/>
                        </a:rPr>
                        <m:t>.</m:t>
                      </m:r>
                      <m:r>
                        <a:rPr lang="en-GB" sz="2400" i="1">
                          <a:latin typeface="Cambria Math"/>
                        </a:rPr>
                        <m:t>𝐸</m:t>
                      </m:r>
                      <m:r>
                        <a:rPr lang="en-GB" sz="2400" i="1">
                          <a:latin typeface="Cambria Math"/>
                        </a:rPr>
                        <m:t>.</m:t>
                      </m:r>
                    </m:oMath>
                  </m:oMathPara>
                </a14:m>
                <a:endParaRPr lang="en-GB" sz="2400" dirty="0"/>
              </a:p>
              <a:p>
                <a14:m>
                  <m:oMath xmlns:m="http://schemas.openxmlformats.org/officeDocument/2006/math">
                    <m:sSub>
                      <m:sSubPr>
                        <m:ctrlPr>
                          <a:rPr lang="en-GB" sz="2400" i="1">
                            <a:latin typeface="Cambria Math"/>
                          </a:rPr>
                        </m:ctrlPr>
                      </m:sSubPr>
                      <m:e>
                        <m:r>
                          <a:rPr lang="en-GB" sz="2400" i="1">
                            <a:latin typeface="Cambria Math"/>
                          </a:rPr>
                          <m:t>𝑊</m:t>
                        </m:r>
                      </m:e>
                      <m:sub>
                        <m:r>
                          <a:rPr lang="en-GB" sz="2400" i="1">
                            <a:latin typeface="Cambria Math"/>
                          </a:rPr>
                          <m:t>0</m:t>
                        </m:r>
                      </m:sub>
                    </m:sSub>
                  </m:oMath>
                </a14:m>
                <a:r>
                  <a:rPr lang="en-US" sz="2400" dirty="0" smtClean="0"/>
                  <a:t>=</a:t>
                </a:r>
                <a14:m>
                  <m:oMath xmlns:m="http://schemas.openxmlformats.org/officeDocument/2006/math">
                    <m:r>
                      <a:rPr lang="en-GB" sz="2400" i="1">
                        <a:latin typeface="Cambria Math"/>
                      </a:rPr>
                      <m:t>h</m:t>
                    </m:r>
                    <m:sSub>
                      <m:sSubPr>
                        <m:ctrlPr>
                          <a:rPr lang="en-GB" sz="2400" i="1">
                            <a:latin typeface="Cambria Math"/>
                          </a:rPr>
                        </m:ctrlPr>
                      </m:sSubPr>
                      <m:e>
                        <m:r>
                          <a:rPr lang="en-GB" sz="2400" i="1">
                            <a:latin typeface="Cambria Math"/>
                          </a:rPr>
                          <m:t>𝜈</m:t>
                        </m:r>
                      </m:e>
                      <m:sub>
                        <m:r>
                          <a:rPr lang="en-GB" sz="2400" i="1">
                            <a:latin typeface="Cambria Math"/>
                          </a:rPr>
                          <m:t>0</m:t>
                        </m:r>
                      </m:sub>
                    </m:sSub>
                  </m:oMath>
                </a14:m>
                <a:r>
                  <a:rPr lang="en-US" sz="2400" dirty="0" smtClean="0"/>
                  <a:t> = </a:t>
                </a:r>
                <a14:m>
                  <m:oMath xmlns:m="http://schemas.openxmlformats.org/officeDocument/2006/math">
                    <m:f>
                      <m:fPr>
                        <m:ctrlPr>
                          <a:rPr lang="en-GB" sz="2800" i="1">
                            <a:latin typeface="Cambria Math"/>
                          </a:rPr>
                        </m:ctrlPr>
                      </m:fPr>
                      <m:num>
                        <m:r>
                          <a:rPr lang="en-GB" sz="2800" i="1">
                            <a:latin typeface="Cambria Math"/>
                          </a:rPr>
                          <m:t>h𝑐</m:t>
                        </m:r>
                      </m:num>
                      <m:den>
                        <m:sSub>
                          <m:sSubPr>
                            <m:ctrlPr>
                              <a:rPr lang="en-GB" sz="2800" i="1">
                                <a:latin typeface="Cambria Math"/>
                              </a:rPr>
                            </m:ctrlPr>
                          </m:sSubPr>
                          <m:e>
                            <m:r>
                              <a:rPr lang="en-GB" sz="2800" i="1">
                                <a:latin typeface="Cambria Math"/>
                              </a:rPr>
                              <m:t>𝜆</m:t>
                            </m:r>
                          </m:e>
                          <m:sub>
                            <m:r>
                              <a:rPr lang="en-GB" sz="2800" i="1">
                                <a:latin typeface="Cambria Math"/>
                              </a:rPr>
                              <m:t>0</m:t>
                            </m:r>
                          </m:sub>
                        </m:sSub>
                      </m:den>
                    </m:f>
                  </m:oMath>
                </a14:m>
                <a:r>
                  <a:rPr lang="en-US" sz="2400" dirty="0" smtClean="0"/>
                  <a:t> is </a:t>
                </a:r>
                <a:r>
                  <a:rPr lang="en-US" sz="2400" dirty="0" smtClean="0"/>
                  <a:t>known </a:t>
                </a:r>
                <a:r>
                  <a:rPr lang="en-US" sz="2400" dirty="0" smtClean="0"/>
                  <a:t>as work function minimum energy </a:t>
                </a:r>
                <a:r>
                  <a:rPr lang="en-US" sz="2400" dirty="0" smtClean="0"/>
                  <a:t>required </a:t>
                </a:r>
                <a:r>
                  <a:rPr lang="en-US" sz="2400" dirty="0" smtClean="0"/>
                  <a:t>to occur photoelectric effect. </a:t>
                </a:r>
              </a:p>
              <a:p>
                <a:r>
                  <a:rPr lang="en-US" sz="2400" dirty="0" smtClean="0"/>
                  <a:t>Where </a:t>
                </a:r>
                <a14:m>
                  <m:oMath xmlns:m="http://schemas.openxmlformats.org/officeDocument/2006/math">
                    <m:sSub>
                      <m:sSubPr>
                        <m:ctrlPr>
                          <a:rPr lang="en-GB" sz="2400" i="1">
                            <a:latin typeface="Cambria Math"/>
                          </a:rPr>
                        </m:ctrlPr>
                      </m:sSubPr>
                      <m:e>
                        <m:r>
                          <a:rPr lang="en-GB" sz="2400" i="1">
                            <a:latin typeface="Cambria Math"/>
                          </a:rPr>
                          <m:t>𝜈</m:t>
                        </m:r>
                      </m:e>
                      <m:sub>
                        <m:r>
                          <a:rPr lang="en-GB" sz="2400" i="1">
                            <a:latin typeface="Cambria Math"/>
                          </a:rPr>
                          <m:t>0</m:t>
                        </m:r>
                      </m:sub>
                    </m:sSub>
                  </m:oMath>
                </a14:m>
                <a:r>
                  <a:rPr lang="en-US" sz="2400" dirty="0" smtClean="0"/>
                  <a:t> is known as the threshold frequency </a:t>
                </a:r>
              </a:p>
              <a:p>
                <a:r>
                  <a:rPr lang="en-US" sz="2400" dirty="0" smtClean="0"/>
                  <a:t>and  </a:t>
                </a:r>
                <a14:m>
                  <m:oMath xmlns:m="http://schemas.openxmlformats.org/officeDocument/2006/math">
                    <m:sSub>
                      <m:sSubPr>
                        <m:ctrlPr>
                          <a:rPr lang="en-GB" sz="2400" i="1">
                            <a:latin typeface="Cambria Math"/>
                          </a:rPr>
                        </m:ctrlPr>
                      </m:sSubPr>
                      <m:e>
                        <m:r>
                          <a:rPr lang="en-GB" sz="2400" i="1">
                            <a:latin typeface="Cambria Math"/>
                          </a:rPr>
                          <m:t>𝜆</m:t>
                        </m:r>
                      </m:e>
                      <m:sub>
                        <m:r>
                          <a:rPr lang="en-GB" sz="2400" i="1">
                            <a:latin typeface="Cambria Math"/>
                          </a:rPr>
                          <m:t>0</m:t>
                        </m:r>
                      </m:sub>
                    </m:sSub>
                  </m:oMath>
                </a14:m>
                <a:r>
                  <a:rPr lang="en-US" sz="2400" dirty="0" smtClean="0"/>
                  <a:t> is known as the threshold wavelength.</a:t>
                </a:r>
              </a:p>
              <a:p>
                <a:endParaRPr lang="en-US" sz="2400" dirty="0" smtClean="0"/>
              </a:p>
              <a:p>
                <a:r>
                  <a:rPr lang="en-US" sz="2400" dirty="0" smtClean="0"/>
                  <a:t>At </a:t>
                </a:r>
                <a:r>
                  <a:rPr lang="en-US" sz="2400" dirty="0"/>
                  <a:t>the threshold frequency </a:t>
                </a:r>
                <a:r>
                  <a:rPr lang="en-US" sz="2400" dirty="0" smtClean="0"/>
                  <a:t>and wavelength  </a:t>
                </a:r>
                <a:r>
                  <a:rPr lang="en-US" sz="2400" dirty="0"/>
                  <a:t>electrons are just ejected and do not have any kinetic energy. Below this frequency </a:t>
                </a:r>
                <a:r>
                  <a:rPr lang="en-US" sz="2400" dirty="0" smtClean="0"/>
                  <a:t>and above this wavelength there </a:t>
                </a:r>
                <a:r>
                  <a:rPr lang="en-US" sz="2400" dirty="0"/>
                  <a:t>is </a:t>
                </a:r>
                <a:r>
                  <a:rPr lang="en-US" sz="2400" dirty="0" smtClean="0"/>
                  <a:t>no electron  emission, </a:t>
                </a:r>
                <a:r>
                  <a:rPr lang="en-US" sz="2400" dirty="0"/>
                  <a:t>the energy of a photon with this frequency </a:t>
                </a:r>
                <a:r>
                  <a:rPr lang="en-US" sz="2400" dirty="0" smtClean="0"/>
                  <a:t>and wavelength must </a:t>
                </a:r>
                <a:r>
                  <a:rPr lang="en-US" sz="2400" dirty="0"/>
                  <a:t>be the work function of the </a:t>
                </a:r>
                <a:r>
                  <a:rPr lang="en-US" sz="2400" dirty="0" smtClean="0"/>
                  <a:t>metal. </a:t>
                </a:r>
                <a14:m>
                  <m:oMath xmlns:m="http://schemas.openxmlformats.org/officeDocument/2006/math">
                    <m:sSub>
                      <m:sSubPr>
                        <m:ctrlPr>
                          <a:rPr lang="en-GB" sz="2400" i="1">
                            <a:latin typeface="Cambria Math"/>
                          </a:rPr>
                        </m:ctrlPr>
                      </m:sSubPr>
                      <m:e>
                        <m:r>
                          <a:rPr lang="en-GB" sz="2400" i="1">
                            <a:latin typeface="Cambria Math"/>
                          </a:rPr>
                          <m:t>𝑊</m:t>
                        </m:r>
                      </m:e>
                      <m:sub>
                        <m:r>
                          <a:rPr lang="en-GB" sz="2400" i="1">
                            <a:latin typeface="Cambria Math"/>
                          </a:rPr>
                          <m:t>0</m:t>
                        </m:r>
                      </m:sub>
                    </m:sSub>
                  </m:oMath>
                </a14:m>
                <a:r>
                  <a:rPr lang="en-US" sz="2400" dirty="0"/>
                  <a:t>=</a:t>
                </a:r>
                <a14:m>
                  <m:oMath xmlns:m="http://schemas.openxmlformats.org/officeDocument/2006/math">
                    <m:r>
                      <a:rPr lang="en-GB" sz="2400" i="1">
                        <a:latin typeface="Cambria Math"/>
                      </a:rPr>
                      <m:t>h</m:t>
                    </m:r>
                    <m:sSub>
                      <m:sSubPr>
                        <m:ctrlPr>
                          <a:rPr lang="en-GB" sz="2400" i="1">
                            <a:latin typeface="Cambria Math"/>
                          </a:rPr>
                        </m:ctrlPr>
                      </m:sSubPr>
                      <m:e>
                        <m:r>
                          <a:rPr lang="en-GB" sz="2400" i="1">
                            <a:latin typeface="Cambria Math"/>
                          </a:rPr>
                          <m:t>𝜈</m:t>
                        </m:r>
                      </m:e>
                      <m:sub>
                        <m:r>
                          <a:rPr lang="en-GB" sz="2400" i="1">
                            <a:latin typeface="Cambria Math"/>
                          </a:rPr>
                          <m:t>0</m:t>
                        </m:r>
                      </m:sub>
                    </m:sSub>
                  </m:oMath>
                </a14:m>
                <a:r>
                  <a:rPr lang="en-US" sz="2400" dirty="0"/>
                  <a:t> = </a:t>
                </a:r>
                <a14:m>
                  <m:oMath xmlns:m="http://schemas.openxmlformats.org/officeDocument/2006/math">
                    <m:f>
                      <m:fPr>
                        <m:ctrlPr>
                          <a:rPr lang="en-GB" sz="2800" i="1">
                            <a:latin typeface="Cambria Math"/>
                          </a:rPr>
                        </m:ctrlPr>
                      </m:fPr>
                      <m:num>
                        <m:r>
                          <a:rPr lang="en-GB" sz="2800" i="1">
                            <a:latin typeface="Cambria Math"/>
                          </a:rPr>
                          <m:t>h𝑐</m:t>
                        </m:r>
                      </m:num>
                      <m:den>
                        <m:sSub>
                          <m:sSubPr>
                            <m:ctrlPr>
                              <a:rPr lang="en-GB" sz="2800" i="1">
                                <a:latin typeface="Cambria Math"/>
                              </a:rPr>
                            </m:ctrlPr>
                          </m:sSubPr>
                          <m:e>
                            <m:r>
                              <a:rPr lang="en-GB" sz="2800" i="1">
                                <a:latin typeface="Cambria Math"/>
                              </a:rPr>
                              <m:t>𝜆</m:t>
                            </m:r>
                          </m:e>
                          <m:sub>
                            <m:r>
                              <a:rPr lang="en-GB" sz="2800" i="1">
                                <a:latin typeface="Cambria Math"/>
                              </a:rPr>
                              <m:t>0</m:t>
                            </m:r>
                          </m:sub>
                        </m:sSub>
                      </m:den>
                    </m:f>
                  </m:oMath>
                </a14:m>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457200" y="779417"/>
                <a:ext cx="8303623" cy="5880008"/>
              </a:xfrm>
              <a:prstGeom prst="rect">
                <a:avLst/>
              </a:prstGeom>
              <a:blipFill rotWithShape="1">
                <a:blip r:embed="rId2"/>
                <a:stretch>
                  <a:fillRect l="-1101" t="-830" r="-808"/>
                </a:stretch>
              </a:blipFill>
            </p:spPr>
            <p:txBody>
              <a:bodyPr/>
              <a:lstStyle/>
              <a:p>
                <a:r>
                  <a:rPr lang="en-GB">
                    <a:noFill/>
                  </a:rPr>
                  <a:t> </a:t>
                </a:r>
              </a:p>
            </p:txBody>
          </p:sp>
        </mc:Fallback>
      </mc:AlternateContent>
    </p:spTree>
    <p:extLst>
      <p:ext uri="{BB962C8B-B14F-4D97-AF65-F5344CB8AC3E}">
        <p14:creationId xmlns:p14="http://schemas.microsoft.com/office/powerpoint/2010/main" val="2578092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762000"/>
                <a:ext cx="8077200" cy="1786579"/>
              </a:xfrm>
              <a:prstGeom prst="rect">
                <a:avLst/>
              </a:prstGeom>
            </p:spPr>
            <p:txBody>
              <a:bodyPr wrap="square">
                <a:spAutoFit/>
              </a:bodyPr>
              <a:lstStyle/>
              <a:p>
                <a:pPr algn="just"/>
                <a:r>
                  <a:rPr lang="en-US" sz="3200" dirty="0"/>
                  <a:t>E=</a:t>
                </a:r>
                <a:r>
                  <a:rPr lang="en-GB" sz="3200" dirty="0"/>
                  <a:t> </a:t>
                </a:r>
                <a14:m>
                  <m:oMath xmlns:m="http://schemas.openxmlformats.org/officeDocument/2006/math">
                    <m:r>
                      <a:rPr lang="en-GB" sz="3200" i="1">
                        <a:latin typeface="Cambria Math"/>
                      </a:rPr>
                      <m:t>h</m:t>
                    </m:r>
                    <m:r>
                      <a:rPr lang="en-GB" sz="3200" i="1">
                        <a:latin typeface="Cambria Math"/>
                      </a:rPr>
                      <m:t>𝜈</m:t>
                    </m:r>
                    <m:r>
                      <a:rPr lang="en-GB" sz="3200" i="1">
                        <a:latin typeface="Cambria Math"/>
                      </a:rPr>
                      <m:t>=</m:t>
                    </m:r>
                    <m:f>
                      <m:fPr>
                        <m:ctrlPr>
                          <a:rPr lang="en-GB" sz="3200" i="1">
                            <a:latin typeface="Cambria Math"/>
                          </a:rPr>
                        </m:ctrlPr>
                      </m:fPr>
                      <m:num>
                        <m:r>
                          <a:rPr lang="en-GB" sz="3200" i="1">
                            <a:latin typeface="Cambria Math"/>
                          </a:rPr>
                          <m:t>h𝑐</m:t>
                        </m:r>
                      </m:num>
                      <m:den>
                        <m:r>
                          <a:rPr lang="en-GB" sz="3200" i="1">
                            <a:latin typeface="Cambria Math"/>
                          </a:rPr>
                          <m:t>𝜆</m:t>
                        </m:r>
                      </m:den>
                    </m:f>
                  </m:oMath>
                </a14:m>
                <a:r>
                  <a:rPr lang="en-US" sz="3200" dirty="0"/>
                  <a:t>  is the total incident energy</a:t>
                </a:r>
                <a:r>
                  <a:rPr lang="en-US" sz="3200" dirty="0" smtClean="0"/>
                  <a:t>.</a:t>
                </a:r>
                <a:endParaRPr lang="en-US" sz="3200" dirty="0"/>
              </a:p>
              <a:p>
                <a:pPr algn="just"/>
                <a:r>
                  <a:rPr lang="en-US" sz="3200" dirty="0" smtClean="0"/>
                  <a:t>Where </a:t>
                </a:r>
                <a14:m>
                  <m:oMath xmlns:m="http://schemas.openxmlformats.org/officeDocument/2006/math">
                    <m:r>
                      <a:rPr lang="en-GB" sz="3200" i="1">
                        <a:latin typeface="Cambria Math"/>
                      </a:rPr>
                      <m:t>𝜈</m:t>
                    </m:r>
                  </m:oMath>
                </a14:m>
                <a:r>
                  <a:rPr lang="en-US" sz="3200" dirty="0" smtClean="0"/>
                  <a:t> is the frequency  and </a:t>
                </a:r>
                <a14:m>
                  <m:oMath xmlns:m="http://schemas.openxmlformats.org/officeDocument/2006/math">
                    <m:r>
                      <a:rPr lang="en-GB" sz="3200" i="1">
                        <a:latin typeface="Cambria Math"/>
                      </a:rPr>
                      <m:t>𝜆</m:t>
                    </m:r>
                    <m:r>
                      <a:rPr lang="en-GB" sz="3200" i="1">
                        <a:latin typeface="Cambria Math"/>
                      </a:rPr>
                      <m:t> </m:t>
                    </m:r>
                  </m:oMath>
                </a14:m>
                <a:r>
                  <a:rPr lang="en-US" sz="3200" dirty="0" smtClean="0"/>
                  <a:t> is the </a:t>
                </a:r>
              </a:p>
              <a:p>
                <a:pPr algn="just"/>
                <a:r>
                  <a:rPr lang="en-US" sz="3200" dirty="0" smtClean="0"/>
                  <a:t>wavelength of incident light .</a:t>
                </a:r>
                <a:endParaRPr lang="en-US" sz="32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762000"/>
                <a:ext cx="8077200" cy="1786579"/>
              </a:xfrm>
              <a:prstGeom prst="rect">
                <a:avLst/>
              </a:prstGeom>
              <a:blipFill rotWithShape="1">
                <a:blip r:embed="rId2"/>
                <a:stretch>
                  <a:fillRect l="-1962" b="-105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3059668"/>
                <a:ext cx="6386685" cy="1143518"/>
              </a:xfrm>
              <a:prstGeom prst="rect">
                <a:avLst/>
              </a:prstGeom>
            </p:spPr>
            <p:txBody>
              <a:bodyPr wrap="none">
                <a:spAutoFit/>
              </a:bodyPr>
              <a:lstStyle/>
              <a:p>
                <a14:m>
                  <m:oMath xmlns:m="http://schemas.openxmlformats.org/officeDocument/2006/math">
                    <m:r>
                      <a:rPr lang="en-GB" sz="2800" i="1">
                        <a:latin typeface="Cambria Math"/>
                      </a:rPr>
                      <m:t>𝐾</m:t>
                    </m:r>
                    <m:r>
                      <a:rPr lang="en-GB" sz="2800" i="1">
                        <a:latin typeface="Cambria Math"/>
                      </a:rPr>
                      <m:t>.</m:t>
                    </m:r>
                    <m:r>
                      <a:rPr lang="en-GB" sz="2800" i="1">
                        <a:latin typeface="Cambria Math"/>
                      </a:rPr>
                      <m:t>𝐸</m:t>
                    </m:r>
                    <m:r>
                      <a:rPr lang="en-GB" sz="2800" i="1">
                        <a:latin typeface="Cambria Math"/>
                      </a:rPr>
                      <m:t>. </m:t>
                    </m:r>
                  </m:oMath>
                </a14:m>
                <a:r>
                  <a:rPr lang="en-GB" sz="2800" dirty="0" smtClean="0"/>
                  <a:t>Is the kinetic energy of the electron . </a:t>
                </a:r>
              </a:p>
              <a:p>
                <a:r>
                  <a:rPr lang="en-GB" sz="2800" dirty="0" smtClean="0"/>
                  <a:t>K.E.=</a:t>
                </a:r>
                <a:r>
                  <a:rPr lang="en-GB" sz="2800" dirty="0"/>
                  <a:t> </a:t>
                </a:r>
                <a14:m>
                  <m:oMath xmlns:m="http://schemas.openxmlformats.org/officeDocument/2006/math">
                    <m:f>
                      <m:fPr>
                        <m:ctrlPr>
                          <a:rPr lang="en-GB" sz="2800" i="1">
                            <a:latin typeface="Cambria Math"/>
                          </a:rPr>
                        </m:ctrlPr>
                      </m:fPr>
                      <m:num>
                        <m:r>
                          <a:rPr lang="en-GB" sz="2800" i="1">
                            <a:latin typeface="Cambria Math"/>
                          </a:rPr>
                          <m:t>1</m:t>
                        </m:r>
                      </m:num>
                      <m:den>
                        <m:r>
                          <a:rPr lang="en-GB" sz="2800" i="1">
                            <a:latin typeface="Cambria Math"/>
                          </a:rPr>
                          <m:t>2</m:t>
                        </m:r>
                      </m:den>
                    </m:f>
                    <m:r>
                      <a:rPr lang="en-GB" sz="2800" i="1">
                        <a:latin typeface="Cambria Math"/>
                      </a:rPr>
                      <m:t>𝑚</m:t>
                    </m:r>
                    <m:sSup>
                      <m:sSupPr>
                        <m:ctrlPr>
                          <a:rPr lang="en-GB" sz="2800" i="1">
                            <a:latin typeface="Cambria Math"/>
                          </a:rPr>
                        </m:ctrlPr>
                      </m:sSupPr>
                      <m:e>
                        <m:r>
                          <a:rPr lang="en-GB" sz="2800" i="1">
                            <a:latin typeface="Cambria Math"/>
                          </a:rPr>
                          <m:t>𝑣</m:t>
                        </m:r>
                      </m:e>
                      <m:sup>
                        <m:r>
                          <a:rPr lang="en-GB" sz="2800" i="1">
                            <a:latin typeface="Cambria Math"/>
                          </a:rPr>
                          <m:t>2</m:t>
                        </m:r>
                      </m:sup>
                    </m:sSup>
                  </m:oMath>
                </a14:m>
                <a:endParaRPr lang="en-GB" sz="2800" dirty="0"/>
              </a:p>
            </p:txBody>
          </p:sp>
        </mc:Choice>
        <mc:Fallback xmlns="">
          <p:sp>
            <p:nvSpPr>
              <p:cNvPr id="3" name="Rectangle 2"/>
              <p:cNvSpPr>
                <a:spLocks noRot="1" noChangeAspect="1" noMove="1" noResize="1" noEditPoints="1" noAdjustHandles="1" noChangeArrowheads="1" noChangeShapeType="1" noTextEdit="1"/>
              </p:cNvSpPr>
              <p:nvPr/>
            </p:nvSpPr>
            <p:spPr>
              <a:xfrm>
                <a:off x="838200" y="3059668"/>
                <a:ext cx="6386685" cy="1143518"/>
              </a:xfrm>
              <a:prstGeom prst="rect">
                <a:avLst/>
              </a:prstGeom>
              <a:blipFill rotWithShape="1">
                <a:blip r:embed="rId3"/>
                <a:stretch>
                  <a:fillRect l="-2006" t="-4813" r="-1051" b="-6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251857" y="4203186"/>
                <a:ext cx="3845283" cy="10143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𝑆𝑜</m:t>
                      </m:r>
                      <m:r>
                        <a:rPr lang="en-US" sz="3200" b="0" i="1" smtClean="0">
                          <a:latin typeface="Cambria Math"/>
                        </a:rPr>
                        <m:t>  </m:t>
                      </m:r>
                      <m:r>
                        <a:rPr lang="en-GB" sz="3200" i="1">
                          <a:latin typeface="Cambria Math"/>
                        </a:rPr>
                        <m:t>𝐸</m:t>
                      </m:r>
                      <m:r>
                        <a:rPr lang="en-GB" sz="3200" i="1">
                          <a:latin typeface="Cambria Math"/>
                        </a:rPr>
                        <m:t>=</m:t>
                      </m:r>
                      <m:r>
                        <a:rPr lang="en-GB" sz="3200" i="1">
                          <a:latin typeface="Cambria Math"/>
                        </a:rPr>
                        <m:t>h</m:t>
                      </m:r>
                      <m:sSub>
                        <m:sSubPr>
                          <m:ctrlPr>
                            <a:rPr lang="en-GB" sz="3200" i="1">
                              <a:latin typeface="Cambria Math"/>
                            </a:rPr>
                          </m:ctrlPr>
                        </m:sSubPr>
                        <m:e>
                          <m:r>
                            <a:rPr lang="en-GB" sz="3200" i="1">
                              <a:latin typeface="Cambria Math"/>
                            </a:rPr>
                            <m:t>𝜈</m:t>
                          </m:r>
                        </m:e>
                        <m:sub>
                          <m:r>
                            <a:rPr lang="en-GB" sz="3200" i="1">
                              <a:latin typeface="Cambria Math"/>
                            </a:rPr>
                            <m:t>0</m:t>
                          </m:r>
                        </m:sub>
                      </m:sSub>
                      <m:r>
                        <a:rPr lang="en-GB" sz="3200" i="1">
                          <a:latin typeface="Cambria Math"/>
                        </a:rPr>
                        <m:t>+</m:t>
                      </m:r>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oMath>
                  </m:oMathPara>
                </a14:m>
                <a:endParaRPr lang="en-GB" sz="3200" dirty="0"/>
              </a:p>
            </p:txBody>
          </p:sp>
        </mc:Choice>
        <mc:Fallback xmlns="">
          <p:sp>
            <p:nvSpPr>
              <p:cNvPr id="4" name="Rectangle 3"/>
              <p:cNvSpPr>
                <a:spLocks noRot="1" noChangeAspect="1" noMove="1" noResize="1" noEditPoints="1" noAdjustHandles="1" noChangeArrowheads="1" noChangeShapeType="1" noTextEdit="1"/>
              </p:cNvSpPr>
              <p:nvPr/>
            </p:nvSpPr>
            <p:spPr>
              <a:xfrm>
                <a:off x="1251857" y="4203186"/>
                <a:ext cx="3845283" cy="1014317"/>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00200" y="4953000"/>
                <a:ext cx="3912610" cy="10143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𝑜𝑟</m:t>
                      </m:r>
                      <m:r>
                        <a:rPr lang="en-US" sz="3200" b="0" i="1" smtClean="0">
                          <a:latin typeface="Cambria Math"/>
                        </a:rPr>
                        <m:t> </m:t>
                      </m:r>
                      <m:r>
                        <a:rPr lang="en-GB" sz="3200" i="1">
                          <a:latin typeface="Cambria Math"/>
                        </a:rPr>
                        <m:t>h</m:t>
                      </m:r>
                      <m:r>
                        <a:rPr lang="en-GB" sz="3200" i="1">
                          <a:latin typeface="Cambria Math"/>
                        </a:rPr>
                        <m:t>𝜈</m:t>
                      </m:r>
                      <m:r>
                        <a:rPr lang="en-GB" sz="3200" i="1">
                          <a:latin typeface="Cambria Math"/>
                        </a:rPr>
                        <m:t>=</m:t>
                      </m:r>
                      <m:r>
                        <a:rPr lang="en-GB" sz="3200" i="1">
                          <a:latin typeface="Cambria Math"/>
                        </a:rPr>
                        <m:t>h</m:t>
                      </m:r>
                      <m:sSub>
                        <m:sSubPr>
                          <m:ctrlPr>
                            <a:rPr lang="en-GB" sz="3200" i="1">
                              <a:latin typeface="Cambria Math"/>
                            </a:rPr>
                          </m:ctrlPr>
                        </m:sSubPr>
                        <m:e>
                          <m:r>
                            <a:rPr lang="en-GB" sz="3200" i="1">
                              <a:latin typeface="Cambria Math"/>
                            </a:rPr>
                            <m:t>𝜈</m:t>
                          </m:r>
                        </m:e>
                        <m:sub>
                          <m:r>
                            <a:rPr lang="en-GB" sz="3200" i="1">
                              <a:latin typeface="Cambria Math"/>
                            </a:rPr>
                            <m:t>0</m:t>
                          </m:r>
                        </m:sub>
                      </m:sSub>
                      <m:r>
                        <a:rPr lang="en-GB" sz="3200" i="1">
                          <a:latin typeface="Cambria Math"/>
                        </a:rPr>
                        <m:t>+</m:t>
                      </m:r>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oMath>
                  </m:oMathPara>
                </a14:m>
                <a:endParaRPr lang="en-GB" sz="3200" dirty="0"/>
              </a:p>
            </p:txBody>
          </p:sp>
        </mc:Choice>
        <mc:Fallback xmlns="">
          <p:sp>
            <p:nvSpPr>
              <p:cNvPr id="5" name="Rectangle 4"/>
              <p:cNvSpPr>
                <a:spLocks noRot="1" noChangeAspect="1" noMove="1" noResize="1" noEditPoints="1" noAdjustHandles="1" noChangeArrowheads="1" noChangeShapeType="1" noTextEdit="1"/>
              </p:cNvSpPr>
              <p:nvPr/>
            </p:nvSpPr>
            <p:spPr>
              <a:xfrm>
                <a:off x="1600200" y="4953000"/>
                <a:ext cx="3912610" cy="1014317"/>
              </a:xfrm>
              <a:prstGeom prst="rect">
                <a:avLst/>
              </a:prstGeom>
              <a:blipFill rotWithShape="1">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73871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09800" y="533400"/>
                <a:ext cx="3939925" cy="1110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𝑜𝑟</m:t>
                      </m:r>
                      <m:r>
                        <a:rPr lang="en-US" sz="3200" b="0" i="1" smtClean="0">
                          <a:latin typeface="Cambria Math"/>
                        </a:rPr>
                        <m:t>   </m:t>
                      </m:r>
                      <m:f>
                        <m:fPr>
                          <m:ctrlPr>
                            <a:rPr lang="en-GB" sz="3200" i="1">
                              <a:latin typeface="Cambria Math"/>
                            </a:rPr>
                          </m:ctrlPr>
                        </m:fPr>
                        <m:num>
                          <m:r>
                            <a:rPr lang="en-US" sz="3200" b="0" i="1" smtClean="0">
                              <a:latin typeface="Cambria Math"/>
                            </a:rPr>
                            <m:t>h</m:t>
                          </m:r>
                          <m:r>
                            <a:rPr lang="en-GB" sz="3200" i="1">
                              <a:latin typeface="Cambria Math"/>
                            </a:rPr>
                            <m:t>𝑐</m:t>
                          </m:r>
                        </m:num>
                        <m:den>
                          <m:r>
                            <a:rPr lang="en-GB" sz="3200" i="1">
                              <a:latin typeface="Cambria Math"/>
                            </a:rPr>
                            <m:t>𝜆</m:t>
                          </m:r>
                        </m:den>
                      </m:f>
                      <m:r>
                        <a:rPr lang="en-GB" sz="3200" i="1">
                          <a:latin typeface="Cambria Math"/>
                        </a:rPr>
                        <m:t>=</m:t>
                      </m:r>
                      <m:f>
                        <m:fPr>
                          <m:ctrlPr>
                            <a:rPr lang="en-GB" sz="3200" i="1">
                              <a:latin typeface="Cambria Math"/>
                            </a:rPr>
                          </m:ctrlPr>
                        </m:fPr>
                        <m:num>
                          <m:r>
                            <a:rPr lang="en-US" sz="3200" b="0" i="1" smtClean="0">
                              <a:latin typeface="Cambria Math"/>
                            </a:rPr>
                            <m:t>h</m:t>
                          </m:r>
                          <m:r>
                            <a:rPr lang="en-GB" sz="3200" i="1">
                              <a:latin typeface="Cambria Math"/>
                            </a:rPr>
                            <m:t>𝑐</m:t>
                          </m:r>
                        </m:num>
                        <m:den>
                          <m:sSub>
                            <m:sSubPr>
                              <m:ctrlPr>
                                <a:rPr lang="en-GB" sz="3200" i="1">
                                  <a:latin typeface="Cambria Math"/>
                                </a:rPr>
                              </m:ctrlPr>
                            </m:sSubPr>
                            <m:e>
                              <m:r>
                                <a:rPr lang="en-GB" sz="3200" i="1">
                                  <a:latin typeface="Cambria Math"/>
                                </a:rPr>
                                <m:t>𝜆</m:t>
                              </m:r>
                            </m:e>
                            <m:sub>
                              <m:r>
                                <a:rPr lang="en-GB" sz="3200" i="1">
                                  <a:latin typeface="Cambria Math"/>
                                </a:rPr>
                                <m:t>0</m:t>
                              </m:r>
                            </m:sub>
                          </m:sSub>
                        </m:den>
                      </m:f>
                      <m:r>
                        <a:rPr lang="en-GB" sz="3200" i="1">
                          <a:latin typeface="Cambria Math"/>
                        </a:rPr>
                        <m:t>+</m:t>
                      </m:r>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oMath>
                  </m:oMathPara>
                </a14:m>
                <a:endParaRPr lang="en-GB" sz="3200" dirty="0"/>
              </a:p>
            </p:txBody>
          </p:sp>
        </mc:Choice>
        <mc:Fallback xmlns="">
          <p:sp>
            <p:nvSpPr>
              <p:cNvPr id="2" name="Rectangle 1"/>
              <p:cNvSpPr>
                <a:spLocks noRot="1" noChangeAspect="1" noMove="1" noResize="1" noEditPoints="1" noAdjustHandles="1" noChangeArrowheads="1" noChangeShapeType="1" noTextEdit="1"/>
              </p:cNvSpPr>
              <p:nvPr/>
            </p:nvSpPr>
            <p:spPr>
              <a:xfrm>
                <a:off x="2209800" y="533400"/>
                <a:ext cx="3939925" cy="1110240"/>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177834" y="1649316"/>
                <a:ext cx="7620000" cy="1077218"/>
              </a:xfrm>
              <a:prstGeom prst="rect">
                <a:avLst/>
              </a:prstGeom>
            </p:spPr>
            <p:txBody>
              <a:bodyPr wrap="square">
                <a:spAutoFit/>
              </a:bodyPr>
              <a:lstStyle/>
              <a:p>
                <a:r>
                  <a:rPr lang="en-GB" sz="3200" b="1" dirty="0" smtClean="0">
                    <a:solidFill>
                      <a:srgbClr val="C00000"/>
                    </a:solidFill>
                  </a:rPr>
                  <a:t>Condition for  occurring photoelectric effect </a:t>
                </a:r>
              </a:p>
              <a:p>
                <a:r>
                  <a:rPr lang="en-GB" sz="3200" b="1" dirty="0">
                    <a:solidFill>
                      <a:srgbClr val="C00000"/>
                    </a:solidFill>
                  </a:rPr>
                  <a:t>     </a:t>
                </a:r>
                <a14:m>
                  <m:oMath xmlns:m="http://schemas.openxmlformats.org/officeDocument/2006/math">
                    <m:r>
                      <a:rPr lang="en-GB" sz="3200" b="1" i="1">
                        <a:solidFill>
                          <a:srgbClr val="C00000"/>
                        </a:solidFill>
                        <a:latin typeface="Cambria Math"/>
                      </a:rPr>
                      <m:t>𝝂</m:t>
                    </m:r>
                    <m:r>
                      <a:rPr lang="en-GB" sz="3200" b="1" i="1">
                        <a:solidFill>
                          <a:srgbClr val="C00000"/>
                        </a:solidFill>
                        <a:latin typeface="Cambria Math"/>
                      </a:rPr>
                      <m:t>≥</m:t>
                    </m:r>
                    <m:sSub>
                      <m:sSubPr>
                        <m:ctrlPr>
                          <a:rPr lang="en-GB" sz="3200" b="1" i="1">
                            <a:solidFill>
                              <a:srgbClr val="C00000"/>
                            </a:solidFill>
                            <a:latin typeface="Cambria Math"/>
                          </a:rPr>
                        </m:ctrlPr>
                      </m:sSubPr>
                      <m:e>
                        <m:r>
                          <a:rPr lang="en-GB" sz="3200" b="1" i="1">
                            <a:solidFill>
                              <a:srgbClr val="C00000"/>
                            </a:solidFill>
                            <a:latin typeface="Cambria Math"/>
                          </a:rPr>
                          <m:t>𝝂</m:t>
                        </m:r>
                      </m:e>
                      <m:sub>
                        <m:r>
                          <a:rPr lang="en-GB" sz="3200" b="1" i="1">
                            <a:solidFill>
                              <a:srgbClr val="C00000"/>
                            </a:solidFill>
                            <a:latin typeface="Cambria Math"/>
                          </a:rPr>
                          <m:t>𝟎</m:t>
                        </m:r>
                      </m:sub>
                    </m:sSub>
                  </m:oMath>
                </a14:m>
                <a:r>
                  <a:rPr lang="en-GB" sz="3200" b="1" dirty="0">
                    <a:solidFill>
                      <a:srgbClr val="C00000"/>
                    </a:solidFill>
                  </a:rPr>
                  <a:t>  Or </a:t>
                </a:r>
                <a14:m>
                  <m:oMath xmlns:m="http://schemas.openxmlformats.org/officeDocument/2006/math">
                    <m:r>
                      <a:rPr lang="en-GB" sz="3200" b="1" i="1">
                        <a:solidFill>
                          <a:srgbClr val="C00000"/>
                        </a:solidFill>
                        <a:latin typeface="Cambria Math"/>
                      </a:rPr>
                      <m:t>𝝀</m:t>
                    </m:r>
                    <m:r>
                      <a:rPr lang="en-GB" sz="3200" b="1" i="1">
                        <a:solidFill>
                          <a:srgbClr val="C00000"/>
                        </a:solidFill>
                        <a:latin typeface="Cambria Math"/>
                      </a:rPr>
                      <m:t>≤</m:t>
                    </m:r>
                    <m:sSub>
                      <m:sSubPr>
                        <m:ctrlPr>
                          <a:rPr lang="en-GB" sz="3200" b="1" i="1">
                            <a:solidFill>
                              <a:srgbClr val="C00000"/>
                            </a:solidFill>
                            <a:latin typeface="Cambria Math"/>
                          </a:rPr>
                        </m:ctrlPr>
                      </m:sSubPr>
                      <m:e>
                        <m:r>
                          <a:rPr lang="en-GB" sz="3200" b="1" i="1">
                            <a:solidFill>
                              <a:srgbClr val="C00000"/>
                            </a:solidFill>
                            <a:latin typeface="Cambria Math"/>
                          </a:rPr>
                          <m:t>𝝀</m:t>
                        </m:r>
                      </m:e>
                      <m:sub>
                        <m:r>
                          <a:rPr lang="en-GB" sz="3200" b="1" i="1">
                            <a:solidFill>
                              <a:srgbClr val="C00000"/>
                            </a:solidFill>
                            <a:latin typeface="Cambria Math"/>
                          </a:rPr>
                          <m:t>𝟎</m:t>
                        </m:r>
                      </m:sub>
                    </m:sSub>
                  </m:oMath>
                </a14:m>
                <a:endParaRPr lang="en-GB" sz="3200" b="1" dirty="0">
                  <a:solidFill>
                    <a:srgbClr val="C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177834" y="1649316"/>
                <a:ext cx="7620000" cy="1077218"/>
              </a:xfrm>
              <a:prstGeom prst="rect">
                <a:avLst/>
              </a:prstGeom>
              <a:blipFill rotWithShape="1">
                <a:blip r:embed="rId3"/>
                <a:stretch>
                  <a:fillRect l="-2000" t="-7386" r="-2560"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612558" y="2895600"/>
                <a:ext cx="7185276" cy="3454215"/>
              </a:xfrm>
              <a:prstGeom prst="rect">
                <a:avLst/>
              </a:prstGeom>
            </p:spPr>
            <p:txBody>
              <a:bodyPr wrap="square">
                <a:spAutoFit/>
              </a:bodyPr>
              <a:lstStyle/>
              <a:p>
                <a:r>
                  <a:rPr lang="en-GB" sz="3200" dirty="0"/>
                  <a:t>For Stopping potential ,</a:t>
                </a:r>
                <a:r>
                  <a:rPr lang="en-GB" sz="3200" dirty="0" smtClean="0"/>
                  <a:t> </a:t>
                </a:r>
              </a:p>
              <a:p>
                <a:pPr/>
                <a14:m>
                  <m:oMathPara xmlns:m="http://schemas.openxmlformats.org/officeDocument/2006/math">
                    <m:oMathParaPr>
                      <m:jc m:val="centerGroup"/>
                    </m:oMathParaPr>
                    <m:oMath xmlns:m="http://schemas.openxmlformats.org/officeDocument/2006/math">
                      <m:r>
                        <a:rPr lang="en-GB" sz="3200" i="1">
                          <a:latin typeface="Cambria Math"/>
                        </a:rPr>
                        <m:t>𝑒𝑉</m:t>
                      </m:r>
                      <m:r>
                        <a:rPr lang="en-GB" sz="3200" i="1">
                          <a:latin typeface="Cambria Math"/>
                        </a:rPr>
                        <m:t>=</m:t>
                      </m:r>
                      <m:f>
                        <m:fPr>
                          <m:ctrlPr>
                            <a:rPr lang="en-GB" sz="3200" i="1">
                              <a:latin typeface="Cambria Math"/>
                            </a:rPr>
                          </m:ctrlPr>
                        </m:fPr>
                        <m:num>
                          <m:r>
                            <a:rPr lang="en-GB" sz="3200" i="1">
                              <a:latin typeface="Cambria Math"/>
                            </a:rPr>
                            <m:t>1</m:t>
                          </m:r>
                        </m:num>
                        <m:den>
                          <m:r>
                            <a:rPr lang="en-GB" sz="3200" i="1">
                              <a:latin typeface="Cambria Math"/>
                            </a:rPr>
                            <m:t>2</m:t>
                          </m:r>
                        </m:den>
                      </m:f>
                      <m:r>
                        <a:rPr lang="en-GB" sz="3200" i="1">
                          <a:latin typeface="Cambria Math"/>
                        </a:rPr>
                        <m:t>𝑚</m:t>
                      </m:r>
                      <m:sSup>
                        <m:sSupPr>
                          <m:ctrlPr>
                            <a:rPr lang="en-GB" sz="3200" i="1">
                              <a:latin typeface="Cambria Math"/>
                            </a:rPr>
                          </m:ctrlPr>
                        </m:sSupPr>
                        <m:e>
                          <m:r>
                            <a:rPr lang="en-GB" sz="3200" i="1">
                              <a:latin typeface="Cambria Math"/>
                            </a:rPr>
                            <m:t>𝑣</m:t>
                          </m:r>
                        </m:e>
                        <m:sup>
                          <m:r>
                            <a:rPr lang="en-GB" sz="3200" i="1">
                              <a:latin typeface="Cambria Math"/>
                            </a:rPr>
                            <m:t>2</m:t>
                          </m:r>
                        </m:sup>
                      </m:sSup>
                    </m:oMath>
                  </m:oMathPara>
                </a14:m>
                <a:endParaRPr lang="en-GB" sz="3200" dirty="0"/>
              </a:p>
              <a:p>
                <a:pPr/>
                <a14:m>
                  <m:oMathPara xmlns:m="http://schemas.openxmlformats.org/officeDocument/2006/math">
                    <m:oMathParaPr>
                      <m:jc m:val="centerGroup"/>
                    </m:oMathParaPr>
                    <m:oMath xmlns:m="http://schemas.openxmlformats.org/officeDocument/2006/math">
                      <m:r>
                        <a:rPr lang="en-GB" sz="3200" i="1">
                          <a:latin typeface="Cambria Math"/>
                        </a:rPr>
                        <m:t>𝑣</m:t>
                      </m:r>
                      <m:r>
                        <a:rPr lang="en-GB" sz="3200" i="1">
                          <a:latin typeface="Cambria Math"/>
                        </a:rPr>
                        <m:t>=</m:t>
                      </m:r>
                      <m:rad>
                        <m:radPr>
                          <m:degHide m:val="on"/>
                          <m:ctrlPr>
                            <a:rPr lang="en-GB" sz="3200" i="1">
                              <a:latin typeface="Cambria Math"/>
                            </a:rPr>
                          </m:ctrlPr>
                        </m:radPr>
                        <m:deg/>
                        <m:e>
                          <m:f>
                            <m:fPr>
                              <m:ctrlPr>
                                <a:rPr lang="en-GB" sz="3200" i="1">
                                  <a:latin typeface="Cambria Math"/>
                                </a:rPr>
                              </m:ctrlPr>
                            </m:fPr>
                            <m:num>
                              <m:r>
                                <a:rPr lang="en-GB" sz="3200" i="1">
                                  <a:latin typeface="Cambria Math"/>
                                </a:rPr>
                                <m:t>2</m:t>
                              </m:r>
                              <m:r>
                                <a:rPr lang="en-GB" sz="3200" i="1">
                                  <a:latin typeface="Cambria Math"/>
                                </a:rPr>
                                <m:t>𝑒𝑉</m:t>
                              </m:r>
                            </m:num>
                            <m:den>
                              <m:r>
                                <a:rPr lang="en-GB" sz="3200" i="1">
                                  <a:latin typeface="Cambria Math"/>
                                </a:rPr>
                                <m:t>𝑚</m:t>
                              </m:r>
                            </m:den>
                          </m:f>
                        </m:e>
                      </m:rad>
                    </m:oMath>
                  </m:oMathPara>
                </a14:m>
                <a:endParaRPr lang="en-GB" sz="3200" dirty="0"/>
              </a:p>
              <a:p>
                <a:r>
                  <a:rPr lang="en-GB" sz="3200" dirty="0"/>
                  <a:t> </a:t>
                </a:r>
                <a:r>
                  <a:rPr lang="en-GB" sz="3200" dirty="0" smtClean="0"/>
                  <a:t>Where V is the voltage of the cathode</a:t>
                </a:r>
                <a:endParaRPr lang="en-GB" sz="3200" dirty="0"/>
              </a:p>
            </p:txBody>
          </p:sp>
        </mc:Choice>
        <mc:Fallback xmlns="">
          <p:sp>
            <p:nvSpPr>
              <p:cNvPr id="4" name="Rectangle 3"/>
              <p:cNvSpPr>
                <a:spLocks noRot="1" noChangeAspect="1" noMove="1" noResize="1" noEditPoints="1" noAdjustHandles="1" noChangeArrowheads="1" noChangeShapeType="1" noTextEdit="1"/>
              </p:cNvSpPr>
              <p:nvPr/>
            </p:nvSpPr>
            <p:spPr>
              <a:xfrm>
                <a:off x="1612558" y="2895600"/>
                <a:ext cx="7185276" cy="3454215"/>
              </a:xfrm>
              <a:prstGeom prst="rect">
                <a:avLst/>
              </a:prstGeom>
              <a:blipFill rotWithShape="1">
                <a:blip r:embed="rId4"/>
                <a:stretch>
                  <a:fillRect l="-2207" t="-2293" b="-4938"/>
                </a:stretch>
              </a:blipFill>
            </p:spPr>
            <p:txBody>
              <a:bodyPr/>
              <a:lstStyle/>
              <a:p>
                <a:r>
                  <a:rPr lang="en-GB">
                    <a:noFill/>
                  </a:rPr>
                  <a:t> </a:t>
                </a:r>
              </a:p>
            </p:txBody>
          </p:sp>
        </mc:Fallback>
      </mc:AlternateContent>
    </p:spTree>
    <p:extLst>
      <p:ext uri="{BB962C8B-B14F-4D97-AF65-F5344CB8AC3E}">
        <p14:creationId xmlns:p14="http://schemas.microsoft.com/office/powerpoint/2010/main" val="972025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8382000" cy="4524315"/>
          </a:xfrm>
          <a:prstGeom prst="rect">
            <a:avLst/>
          </a:prstGeom>
        </p:spPr>
        <p:txBody>
          <a:bodyPr wrap="square">
            <a:spAutoFit/>
          </a:bodyPr>
          <a:lstStyle/>
          <a:p>
            <a:pPr algn="just"/>
            <a:r>
              <a:rPr lang="en-US" sz="3600" b="1" dirty="0"/>
              <a:t>The photoelectric effect has three important characteristics that cannot be explained by classical physics: </a:t>
            </a:r>
            <a:endParaRPr lang="en-US" sz="3600" b="1" dirty="0" smtClean="0"/>
          </a:p>
          <a:p>
            <a:pPr marL="742950" indent="-742950" algn="just">
              <a:buAutoNum type="arabicParenBoth"/>
            </a:pPr>
            <a:r>
              <a:rPr lang="en-US" sz="3600" b="1" dirty="0" smtClean="0"/>
              <a:t>The </a:t>
            </a:r>
            <a:r>
              <a:rPr lang="en-US" sz="3600" b="1" dirty="0"/>
              <a:t>absence of a lag </a:t>
            </a:r>
            <a:r>
              <a:rPr lang="en-US" sz="3600" b="1" dirty="0" smtClean="0"/>
              <a:t>time. </a:t>
            </a:r>
          </a:p>
          <a:p>
            <a:pPr marL="742950" indent="-742950" algn="just">
              <a:buAutoNum type="arabicParenBoth"/>
            </a:pPr>
            <a:r>
              <a:rPr lang="en-US" sz="3600" b="1" dirty="0" smtClean="0"/>
              <a:t>The </a:t>
            </a:r>
            <a:r>
              <a:rPr lang="en-US" sz="3600" b="1" dirty="0"/>
              <a:t>independence of the kinetic energy of photoelectrons on the intensity of incident </a:t>
            </a:r>
            <a:r>
              <a:rPr lang="en-US" sz="3600" b="1" dirty="0" smtClean="0"/>
              <a:t>radiation. </a:t>
            </a:r>
          </a:p>
          <a:p>
            <a:pPr marL="742950" indent="-742950" algn="just">
              <a:buAutoNum type="arabicParenBoth"/>
            </a:pPr>
            <a:r>
              <a:rPr lang="en-US" sz="3600" b="1" dirty="0" smtClean="0"/>
              <a:t>The </a:t>
            </a:r>
            <a:r>
              <a:rPr lang="en-US" sz="3600" b="1" dirty="0"/>
              <a:t>presence of a cut-off frequency.</a:t>
            </a:r>
            <a:endParaRPr lang="en-GB" sz="3600" b="1" dirty="0"/>
          </a:p>
        </p:txBody>
      </p:sp>
    </p:spTree>
    <p:extLst>
      <p:ext uri="{BB962C8B-B14F-4D97-AF65-F5344CB8AC3E}">
        <p14:creationId xmlns:p14="http://schemas.microsoft.com/office/powerpoint/2010/main" val="1385947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33400"/>
            <a:ext cx="8077200" cy="5509200"/>
          </a:xfrm>
          <a:prstGeom prst="rect">
            <a:avLst/>
          </a:prstGeom>
        </p:spPr>
        <p:txBody>
          <a:bodyPr wrap="square">
            <a:spAutoFit/>
          </a:bodyPr>
          <a:lstStyle/>
          <a:p>
            <a:r>
              <a:rPr lang="en-GB" sz="3200" b="1" dirty="0" smtClean="0">
                <a:solidFill>
                  <a:srgbClr val="C00000"/>
                </a:solidFill>
              </a:rPr>
              <a:t>          -:Properties </a:t>
            </a:r>
            <a:r>
              <a:rPr lang="en-GB" sz="3200" b="1" dirty="0">
                <a:solidFill>
                  <a:srgbClr val="C00000"/>
                </a:solidFill>
              </a:rPr>
              <a:t>of Photoelectric Effect</a:t>
            </a:r>
            <a:r>
              <a:rPr lang="en-GB" sz="3200" b="1" dirty="0" smtClean="0">
                <a:solidFill>
                  <a:srgbClr val="C00000"/>
                </a:solidFill>
              </a:rPr>
              <a:t>:-</a:t>
            </a:r>
          </a:p>
          <a:p>
            <a:endParaRPr lang="en-GB" sz="3200" b="1" dirty="0">
              <a:solidFill>
                <a:srgbClr val="C00000"/>
              </a:solidFill>
            </a:endParaRPr>
          </a:p>
          <a:p>
            <a:pPr marL="457200" indent="-457200" algn="just">
              <a:buFont typeface="Wingdings" panose="05000000000000000000" pitchFamily="2" charset="2"/>
              <a:buChar char="Ø"/>
            </a:pPr>
            <a:r>
              <a:rPr lang="en-GB" sz="3200" dirty="0" smtClean="0"/>
              <a:t>It’s </a:t>
            </a:r>
            <a:r>
              <a:rPr lang="en-GB" sz="3200" dirty="0"/>
              <a:t>an instantaneous process. There is no time lag between incident photon and ejected electron.</a:t>
            </a:r>
          </a:p>
          <a:p>
            <a:pPr marL="457200" indent="-457200" algn="just">
              <a:buFont typeface="Wingdings" panose="05000000000000000000" pitchFamily="2" charset="2"/>
              <a:buChar char="Ø"/>
            </a:pPr>
            <a:r>
              <a:rPr lang="en-GB" sz="3200" dirty="0" smtClean="0"/>
              <a:t>Kinetic </a:t>
            </a:r>
            <a:r>
              <a:rPr lang="en-GB" sz="3200" dirty="0"/>
              <a:t>energy of the photoelectrons depends on the incident frequency of light but not on intensity of incident light.</a:t>
            </a:r>
          </a:p>
          <a:p>
            <a:pPr marL="457200" indent="-457200" algn="just">
              <a:buFont typeface="Wingdings" panose="05000000000000000000" pitchFamily="2" charset="2"/>
              <a:buChar char="Ø"/>
            </a:pPr>
            <a:r>
              <a:rPr lang="en-GB" sz="3200" dirty="0" smtClean="0"/>
              <a:t>Number </a:t>
            </a:r>
            <a:r>
              <a:rPr lang="en-GB" sz="3200" dirty="0"/>
              <a:t>of photoelectrons i.e. photo electricity depends on the intensity of incident light but not on the frequency.</a:t>
            </a:r>
          </a:p>
        </p:txBody>
      </p:sp>
    </p:spTree>
    <p:extLst>
      <p:ext uri="{BB962C8B-B14F-4D97-AF65-F5344CB8AC3E}">
        <p14:creationId xmlns:p14="http://schemas.microsoft.com/office/powerpoint/2010/main" val="2308103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1624</Words>
  <Application>Microsoft Office PowerPoint</Application>
  <PresentationFormat>On-screen Show (4:3)</PresentationFormat>
  <Paragraphs>146</Paragraphs>
  <Slides>40</Slides>
  <Notes>0</Notes>
  <HiddenSlides>0</HiddenSlides>
  <MMClips>2</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arham</dc:creator>
  <cp:lastModifiedBy>arham</cp:lastModifiedBy>
  <cp:revision>59</cp:revision>
  <dcterms:created xsi:type="dcterms:W3CDTF">2020-07-06T14:13:42Z</dcterms:created>
  <dcterms:modified xsi:type="dcterms:W3CDTF">2021-03-07T13:53:02Z</dcterms:modified>
</cp:coreProperties>
</file>